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306" r:id="rId9"/>
    <p:sldId id="273" r:id="rId10"/>
    <p:sldId id="268" r:id="rId11"/>
    <p:sldId id="274" r:id="rId12"/>
    <p:sldId id="275" r:id="rId13"/>
    <p:sldId id="269" r:id="rId14"/>
    <p:sldId id="276" r:id="rId15"/>
    <p:sldId id="278" r:id="rId16"/>
    <p:sldId id="277" r:id="rId17"/>
    <p:sldId id="304" r:id="rId18"/>
    <p:sldId id="30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3A3E6"/>
    <a:srgbClr val="0000FF"/>
    <a:srgbClr val="2403E7"/>
    <a:srgbClr val="173A8D"/>
    <a:srgbClr val="129481"/>
    <a:srgbClr val="4934E8"/>
    <a:srgbClr val="0000CC"/>
    <a:srgbClr val="003374"/>
    <a:srgbClr val="ECF3F9"/>
    <a:srgbClr val="FFC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809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-1368" y="-114"/>
      </p:cViewPr>
      <p:guideLst>
        <p:guide orient="horz" pos="2149"/>
        <p:guide pos="28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67443321462025729"/>
          <c:y val="6.6620520312463113E-2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effectLst/>
      </c:spPr>
    </c:floor>
    <c:sideWall>
      <c:spPr>
        <a:noFill/>
        <a:effectLst/>
      </c:spPr>
    </c:sideWall>
    <c:backWall>
      <c:spPr>
        <a:noFill/>
        <a:effectLst/>
      </c:spPr>
    </c:backWall>
    <c:plotArea>
      <c:layout>
        <c:manualLayout>
          <c:layoutTarget val="inner"/>
          <c:xMode val="edge"/>
          <c:yMode val="edge"/>
          <c:x val="0"/>
          <c:y val="9.2944758886624138E-2"/>
          <c:w val="0.66913505619773517"/>
          <c:h val="0.816740178019658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9.9013545347467605E-2"/>
                  <c:y val="9.1300156441386462E-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1 058,064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0085394581861"/>
                      <c:h val="0.067074751132775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8.4459368594826709E-2"/>
                  <c:y val="1.9432733661222015E-2"/>
                </c:manualLayout>
              </c:layout>
              <c:tx>
                <c:rich>
                  <a:bodyPr/>
                  <a:lstStyle/>
                  <a:p>
                    <a:r>
                      <a:rPr lang="ru-RU" alt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289,5</a:t>
                    </a:r>
                    <a:endParaRPr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31432996670469E-2"/>
                  <c:y val="-0.30908607089863549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2805,7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10939340400471"/>
                      <c:h val="0.10916680714837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tint val="6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поступления</c:v>
                </c:pt>
                <c:pt idx="2">
                  <c:v>Налоговые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742</c:v>
                </c:pt>
                <c:pt idx="1">
                  <c:v>345.3</c:v>
                </c:pt>
                <c:pt idx="2">
                  <c:v>3878.6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745877502944594"/>
          <c:y val="0.7735550869917589"/>
          <c:w val="0.47033274440518297"/>
          <c:h val="0.22190260480511803"/>
        </c:manualLayout>
      </c:layout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lang="ru-RU"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64821926130628271"/>
          <c:y val="1.8302247933971637E-2"/>
        </c:manualLayout>
      </c:layout>
    </c:title>
    <c:view3D>
      <c:rotX val="30"/>
      <c:depthPercent val="100"/>
      <c:perspective val="30"/>
    </c:view3D>
    <c:plotArea>
      <c:layout>
        <c:manualLayout>
          <c:layoutTarget val="inner"/>
          <c:xMode val="edge"/>
          <c:yMode val="edge"/>
          <c:x val="1.9451900498528907E-2"/>
          <c:y val="3.6604495867943294E-2"/>
          <c:w val="0.66121639872730287"/>
          <c:h val="0.876189856279316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Pt>
            <c:idx val="0"/>
          </c:dPt>
          <c:dPt>
            <c:idx val="1"/>
          </c:dPt>
          <c:dPt>
            <c:idx val="2"/>
          </c:dPt>
          <c:dLbls>
            <c:dLbl>
              <c:idx val="0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906,544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</c:dLbl>
            <c:dLbl>
              <c:idx val="1"/>
              <c:layout>
                <c:manualLayout>
                  <c:x val="-0.14889821806994002"/>
                  <c:y val="-0.16380511900904599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301,0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02343277558234"/>
                      <c:h val="0.094104058127170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7883876224718501"/>
                  <c:y val="-0.18603562192492701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alt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2993,4</a:t>
                    </a:r>
                    <a:endParaRPr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21741169438111"/>
                      <c:h val="0.090596127273159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поступления</c:v>
                </c:pt>
                <c:pt idx="2">
                  <c:v>Налоговые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773.8</c:v>
                </c:pt>
                <c:pt idx="1">
                  <c:v>378.9</c:v>
                </c:pt>
                <c:pt idx="2">
                  <c:v>1966.2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51707020595001496"/>
          <c:y val="0.77632034986596388"/>
          <c:w val="0.48060204702440007"/>
          <c:h val="0.21910408815054302"/>
        </c:manualLayout>
      </c:layout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lang="ru-RU"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6400046613230651"/>
          <c:y val="3.9366611969815002E-2"/>
        </c:manualLayout>
      </c:layout>
    </c:title>
    <c:view3D>
      <c:rotX val="30"/>
      <c:depthPercent val="100"/>
      <c:perspective val="30"/>
    </c:view3D>
    <c:plotArea>
      <c:layout>
        <c:manualLayout>
          <c:layoutTarget val="inner"/>
          <c:xMode val="edge"/>
          <c:yMode val="edge"/>
          <c:x val="5.6191381495564005E-2"/>
          <c:y val="0.19235680462805196"/>
          <c:w val="0.54762991128010119"/>
          <c:h val="0.724907428712586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</c:dPt>
          <c:dPt>
            <c:idx val="1"/>
          </c:dPt>
          <c:dPt>
            <c:idx val="2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879,773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9.9601808329091879E-2"/>
                  <c:y val="-0.1281004830106943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313,0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110277533005296"/>
                  <c:y val="-0.15440030096520505"/>
                </c:manualLayout>
              </c:layout>
              <c:tx>
                <c:rich>
                  <a:bodyPr/>
                  <a:lstStyle/>
                  <a:p>
                    <a:r>
                      <a:rPr lang="ru-RU" alt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3195,0</a:t>
                    </a:r>
                    <a:endParaRPr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поступления</c:v>
                </c:pt>
                <c:pt idx="2">
                  <c:v>Налоговые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818.2</c:v>
                </c:pt>
                <c:pt idx="1">
                  <c:v>387.5</c:v>
                </c:pt>
                <c:pt idx="2">
                  <c:v>2007.3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57358998732572897"/>
          <c:y val="0.78945316570268775"/>
          <c:w val="0.40724017743979701"/>
          <c:h val="0.20600452609419001"/>
        </c:manualLayout>
      </c:layout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lang="ru-RU"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DBD9794-A4CC-42D0-9A65-24C6B9EF4076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DBD9794-A4CC-42D0-9A65-24C6B9EF4076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BD9794-A4CC-42D0-9A65-24C6B9EF4076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61" r="64493"/>
          <a:stretch>
            <a:fillRect/>
          </a:stretch>
        </p:blipFill>
        <p:spPr>
          <a:xfrm>
            <a:off x="1" y="0"/>
            <a:ext cx="1577009" cy="6858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 userDrawn="1"/>
        </p:nvSpPr>
        <p:spPr>
          <a:xfrm>
            <a:off x="1" y="0"/>
            <a:ext cx="1577009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268014"/>
            <a:ext cx="9144001" cy="712601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500380"/>
            <a:ext cx="8546465" cy="876935"/>
          </a:xfrm>
        </p:spPr>
        <p:txBody>
          <a:bodyPr>
            <a:noAutofit/>
          </a:bodyPr>
          <a:lstStyle/>
          <a:p>
            <a:r>
              <a:rPr lang="ru-RU" b="1" dirty="0" smtClean="0">
                <a:ln w="10160">
                  <a:noFill/>
                  <a:prstDash val="solid"/>
                </a:ln>
                <a:solidFill>
                  <a:srgbClr val="2403E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en-US" b="1" dirty="0">
              <a:ln w="10160">
                <a:noFill/>
                <a:prstDash val="solid"/>
              </a:ln>
              <a:solidFill>
                <a:srgbClr val="2403E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0" y="-436245"/>
            <a:ext cx="8864600" cy="522896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ЖЕМЧУЖИНСКОЕ СЕЛЬСКОЕ ПОСЕЛЕНИЕ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НИЖНЕГОРСКОГО РАЙОНА РЕСПУБЛИКИ КРЫМ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ECF40"/>
            </a:gs>
            <a:gs pos="100000">
              <a:srgbClr val="F1E7C7">
                <a:lumMod val="45000"/>
                <a:lumOff val="55000"/>
                <a:alpha val="4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8069" y="730479"/>
            <a:ext cx="7840942" cy="856583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бюджета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Жемчужинское сельское поселение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Нижнегорского 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Республики Крым</a:t>
            </a:r>
            <a:b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746233" y="1618593"/>
            <a:ext cx="7746801" cy="7252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Общий объем доходов местного бюджета на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 прогнозируется в сумме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4 153,264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тыс.руб.: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2217289"/>
          <a:ext cx="8625840" cy="4193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ECF40"/>
            </a:gs>
            <a:gs pos="100000">
              <a:srgbClr val="F1E7C7">
                <a:lumMod val="45000"/>
                <a:lumOff val="55000"/>
                <a:alpha val="4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9090" y="730479"/>
            <a:ext cx="7819921" cy="793521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Жемчужинское сельское поселение</a:t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Нижнегорского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Республики Крым</a:t>
            </a:r>
            <a:b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714703" y="1597571"/>
            <a:ext cx="7778332" cy="7567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Общий объем доходов местного бюджета на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2026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 прогнозируется в сумме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4 200,944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тыс. руб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.:</a:t>
            </a:r>
            <a:endParaRPr lang="ru-RU" sz="20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40690" y="2316480"/>
          <a:ext cx="8493103" cy="4399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ECF40"/>
            </a:gs>
            <a:gs pos="100000">
              <a:srgbClr val="F9F4E6">
                <a:lumMod val="45000"/>
                <a:lumOff val="55000"/>
                <a:alpha val="4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0110" y="730479"/>
            <a:ext cx="7798901" cy="91964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Жемчужинское сельское поселение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Нижнегорского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Республики Крым </a:t>
            </a:r>
            <a:b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735724" y="1681655"/>
            <a:ext cx="7851228" cy="87235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Общий объем доходов местного бюджета на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2027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 прогнозируется в сумме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4 387,773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тыс. руб.: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15201" y="2611545"/>
          <a:ext cx="8392467" cy="3967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ECF40"/>
            </a:gs>
            <a:gs pos="100000">
              <a:srgbClr val="FCFAF4">
                <a:lumMod val="45000"/>
                <a:lumOff val="55000"/>
                <a:alpha val="4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6611" y="730479"/>
            <a:ext cx="7772400" cy="62806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трансферты:</a:t>
            </a:r>
          </a:p>
        </p:txBody>
      </p:sp>
      <p:sp>
        <p:nvSpPr>
          <p:cNvPr id="5" name="Заголовок 1"/>
          <p:cNvSpPr txBox="1"/>
          <p:nvPr/>
        </p:nvSpPr>
        <p:spPr>
          <a:xfrm>
            <a:off x="535305" y="1533525"/>
            <a:ext cx="8140065" cy="380936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Межбюджетные трансферты из бюджета Республики Крым местным бюджетам предоставляются в форме: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дотаций на выравнивание бюджетной обеспеченности поселений;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субвенций местного бюджета;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субсидий местного бюджета;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иных МБТ.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endParaRPr lang="ru-RU" sz="2800" b="1" u="sng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ECF40"/>
            </a:gs>
            <a:gs pos="100000">
              <a:srgbClr val="FEFDFA">
                <a:lumMod val="45000"/>
                <a:lumOff val="55000"/>
                <a:alpha val="4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3476" y="0"/>
            <a:ext cx="7840717" cy="2196661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Функциональное строение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Жемчужинское сельское поселение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Нижнегорского района Республики Крым</a:t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451945" y="225972"/>
            <a:ext cx="8376745" cy="58595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000" b="1" u="sng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2025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 в сумме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4 153,264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тыс. руб. в т.ч.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Общегосударственные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вопросы: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3 256,817тыс.руб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Национальная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оборона: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165,922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тыс.руб.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Национальная безопасность и правоохранительная деятельность: 1,0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тыс.руб.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Жилищно-коммунальное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хозяйство: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485,100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тыс.руб.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Культура, Кинематография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98,335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тыс.руб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Социальная экономика: 146,090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0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000" b="1" u="sng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ECF40"/>
            </a:gs>
            <a:gs pos="100000">
              <a:srgbClr val="FFFEFD">
                <a:lumMod val="45000"/>
                <a:lumOff val="55000"/>
                <a:alpha val="4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0622" y="730479"/>
            <a:ext cx="7797098" cy="121393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Функциональное строение расходов</a:t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муниципального образования</a:t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Жемчужинское сельское поселение</a:t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Нижнегорского района Республики Крым</a:t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2025 год и на плановый период 2026 и 2027 годов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502921" y="1447800"/>
            <a:ext cx="8283727" cy="43118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4 200,944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руб.: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3 257,094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180,834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деятельность: 1,0 тыс.руб.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410,228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Культура,Кинематография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105,215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экономика: 146,090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утвержденные расходы: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100,483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ECF40"/>
            </a:gs>
            <a:gs pos="100000">
              <a:srgbClr val="FFFFFE">
                <a:lumMod val="45000"/>
                <a:lumOff val="55000"/>
                <a:alpha val="4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9090" y="730478"/>
            <a:ext cx="8092965" cy="1371591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Функциональное строение расходов</a:t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муниципального образования</a:t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Жемчужинское сельское поселение</a:t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Нижнегорского района Республики Крым</a:t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2025 год и на плановый период 2026 и 2027 годов</a:t>
            </a: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6" name="Заголовок 1"/>
          <p:cNvSpPr txBox="1"/>
          <p:nvPr/>
        </p:nvSpPr>
        <p:spPr>
          <a:xfrm>
            <a:off x="651642" y="1765738"/>
            <a:ext cx="7827514" cy="46884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2027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 в сумме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4 387,773 тыс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руб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.:</a:t>
            </a:r>
            <a:endParaRPr lang="ru-RU" sz="2200" b="1" u="sng" dirty="0" smtClean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3 257,394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187,078 тыс.руб.</a:t>
            </a:r>
          </a:p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деятельность: 1,0 тыс.руб.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474,061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Культура,Кинематография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112,154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экономика: 146,090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утвержденные расходы: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209,996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ru-RU" sz="2000" b="1" u="sng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2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477" y="483476"/>
            <a:ext cx="8203324" cy="93765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программы, предусмотренные в </a:t>
            </a:r>
            <a:r>
              <a:rPr lang="ru-RU" alt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муниципального образования  Жемчужинское сельское поселение </a:t>
            </a:r>
            <a:r>
              <a:rPr lang="ru-RU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Нижнегорского района Республики Крым на </a:t>
            </a:r>
            <a:r>
              <a:rPr lang="ru-RU" alt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graphicFrame>
        <p:nvGraphicFramePr>
          <p:cNvPr id="4" name="Замещающее содержимое 3"/>
          <p:cNvGraphicFramePr>
            <a:graphicFrameLocks noGrp="1"/>
          </p:cNvGraphicFramePr>
          <p:nvPr>
            <p:ph idx="1"/>
          </p:nvPr>
        </p:nvGraphicFramePr>
        <p:xfrm>
          <a:off x="504497" y="1565609"/>
          <a:ext cx="8229601" cy="3796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6741"/>
                <a:gridCol w="1314628"/>
                <a:gridCol w="1211115"/>
                <a:gridCol w="1197117"/>
              </a:tblGrid>
              <a:tr h="70353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altLang="en-US" sz="14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</a:t>
                      </a:r>
                      <a:endParaRPr lang="ru-RU" altLang="en-US" sz="140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altLang="en-US" sz="14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altLang="en-US" sz="14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altLang="en-US" sz="14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руб.</a:t>
                      </a:r>
                    </a:p>
                  </a:txBody>
                  <a:tcPr/>
                </a:tc>
              </a:tr>
              <a:tr h="744947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администрации Жемчужинского сельского поселения Нижнегорского района Республики </a:t>
                      </a: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Крым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3 380 585,00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3 380 585,00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3 380 585,00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15298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</a:t>
                      </a:r>
                      <a:r>
                        <a:rPr lang="ru-RU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Жемчужинского сельского поселения Нижнегорского района Республики </a:t>
                      </a: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Крым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479 100,00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404 227,77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468 061,30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2748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</a:t>
                      </a:r>
                      <a:r>
                        <a:rPr lang="ru-RU" alt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воинского учета в </a:t>
                      </a:r>
                      <a:r>
                        <a:rPr lang="ru-RU" altLang="en-US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Жемчужинском</a:t>
                      </a:r>
                      <a:r>
                        <a:rPr lang="ru-RU" alt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сельском поселении Нижнегорского района Республики Крым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165 922,00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180 834,00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187 078,00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2748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alt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Противодействие экстремисткой деятельности в </a:t>
                      </a:r>
                      <a:r>
                        <a:rPr lang="ru-RU" altLang="en-US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Жемчужинском</a:t>
                      </a:r>
                      <a:r>
                        <a:rPr lang="ru-RU" alt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сельском поселении Нижнегорского района Республики Крым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6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4 026 607,00</a:t>
                      </a:r>
                      <a:endParaRPr lang="ru-RU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3 966 646,77</a:t>
                      </a:r>
                      <a:endParaRPr lang="ru-RU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4 036 724,30</a:t>
                      </a:r>
                      <a:endParaRPr lang="ru-RU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080" y="-314325"/>
            <a:ext cx="8580755" cy="5546090"/>
          </a:xfrm>
        </p:spPr>
        <p:txBody>
          <a:bodyPr>
            <a:noAutofit/>
          </a:bodyPr>
          <a:lstStyle/>
          <a:p>
            <a:pPr algn="ctr"/>
            <a:r>
              <a:rPr lang="ru-RU" sz="2600" dirty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br>
              <a:rPr lang="ru-RU" sz="2600" dirty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бюджете можно получить н</a:t>
            </a:r>
            <a:r>
              <a:rPr sz="260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официальном Портале Правительства Республики Крым на странице Нижнегорского муниципального района (nijno.rk.gov.ru) в разделе «Районная власть», подраздел «Жемчужинский сельский совет», на информационном стенде Жемчужинского сельского совета Нижнегорского района Республики Крымпо адресу: с. Жемчужина, ул. Школьная, дом 2. и </a:t>
            </a:r>
            <a:r>
              <a:rPr lang="ru-RU" sz="2600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сетевом издании</a:t>
            </a:r>
            <a:r>
              <a:rPr sz="260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60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фициальном </a:t>
            </a:r>
            <a:r>
              <a:rPr sz="260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Жемчужинского сельского поселения Нижнегорского района Республики </a:t>
            </a:r>
            <a:r>
              <a:rPr sz="260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  <a:r>
              <a:rPr lang="ru-RU" sz="2600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sz="260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(http://жемчужинское-сп.рф) в сети Интернет.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ECF40"/>
            </a:gs>
            <a:gs pos="100000">
              <a:srgbClr val="FFFEFD">
                <a:lumMod val="45000"/>
                <a:lumOff val="55000"/>
                <a:alpha val="4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9675" y="299405"/>
            <a:ext cx="7772400" cy="62806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2403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бюджета</a:t>
            </a:r>
            <a:endParaRPr lang="ru-RU" b="1" dirty="0">
              <a:solidFill>
                <a:srgbClr val="2403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56" name="Подзаголовок 55"/>
          <p:cNvSpPr>
            <a:spLocks noGrp="1"/>
          </p:cNvSpPr>
          <p:nvPr>
            <p:ph type="subTitle" idx="1"/>
          </p:nvPr>
        </p:nvSpPr>
        <p:spPr>
          <a:xfrm>
            <a:off x="659765" y="1010285"/>
            <a:ext cx="8170545" cy="264604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форма образования и расходования 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just"/>
            <a:endParaRPr lang="ru-RU" sz="32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ECF40"/>
            </a:gs>
            <a:gs pos="100000">
              <a:srgbClr val="FFFFFE">
                <a:lumMod val="45000"/>
                <a:lumOff val="55000"/>
                <a:alpha val="4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2240" y="245110"/>
            <a:ext cx="8855075" cy="1410335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часть бюджета формируется за счет налогов, которые выплачивают физические и юридические лица, а также поступлений МБТ (межбюджетных трансфертов)</a:t>
            </a:r>
          </a:p>
        </p:txBody>
      </p:sp>
      <p:sp>
        <p:nvSpPr>
          <p:cNvPr id="6" name="Заголовок 4"/>
          <p:cNvSpPr txBox="1"/>
          <p:nvPr/>
        </p:nvSpPr>
        <p:spPr>
          <a:xfrm>
            <a:off x="142240" y="4857115"/>
            <a:ext cx="9002395" cy="1587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Расходная часть бюджета  - это выплачиваемые из бюджета денежные средства, за исключением средств, являющиеся в соответствии с Бюджетным Кодексом Российской Федерации источниками финансирования дефицита бюджета. </a:t>
            </a:r>
          </a:p>
        </p:txBody>
      </p:sp>
      <p:pic>
        <p:nvPicPr>
          <p:cNvPr id="2050" name="Picture 2" descr="C:\Users\Елена\Desktop\Бюджет для граждан\img_AkQvIf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5736" y="1745712"/>
            <a:ext cx="3772763" cy="282978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ECF40"/>
            </a:gs>
            <a:gs pos="100000">
              <a:srgbClr val="FFFFFF">
                <a:lumMod val="45000"/>
                <a:lumOff val="55000"/>
                <a:alpha val="4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/>
          <p:nvPr/>
        </p:nvSpPr>
        <p:spPr>
          <a:xfrm>
            <a:off x="0" y="472441"/>
            <a:ext cx="8793480" cy="1341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 = расходы + доходы</a:t>
            </a:r>
          </a:p>
        </p:txBody>
      </p:sp>
      <p:sp>
        <p:nvSpPr>
          <p:cNvPr id="7" name="Заголовок 1"/>
          <p:cNvSpPr txBox="1"/>
          <p:nvPr/>
        </p:nvSpPr>
        <p:spPr>
          <a:xfrm>
            <a:off x="820783" y="1792925"/>
            <a:ext cx="7772400" cy="628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Доходы = Расходы</a:t>
            </a:r>
          </a:p>
        </p:txBody>
      </p:sp>
      <p:sp>
        <p:nvSpPr>
          <p:cNvPr id="8" name="Заголовок 1"/>
          <p:cNvSpPr txBox="1"/>
          <p:nvPr/>
        </p:nvSpPr>
        <p:spPr>
          <a:xfrm>
            <a:off x="855617" y="2376399"/>
            <a:ext cx="7772400" cy="4059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Когда нарушается это равенство, возникает:</a:t>
            </a:r>
          </a:p>
        </p:txBody>
      </p:sp>
      <p:pic>
        <p:nvPicPr>
          <p:cNvPr id="3074" name="Picture 2" descr="C:\Users\Елена\Desktop\slide_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174" y="2779123"/>
            <a:ext cx="5995851" cy="376536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9675" y="273279"/>
            <a:ext cx="7772400" cy="628061"/>
          </a:xfrm>
        </p:spPr>
        <p:txBody>
          <a:bodyPr>
            <a:noAutofit/>
          </a:bodyPr>
          <a:lstStyle/>
          <a:p>
            <a:r>
              <a:rPr lang="ru-RU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</a:p>
        </p:txBody>
      </p:sp>
      <p:sp>
        <p:nvSpPr>
          <p:cNvPr id="56" name="Подзаголовок 55"/>
          <p:cNvSpPr>
            <a:spLocks noGrp="1"/>
          </p:cNvSpPr>
          <p:nvPr>
            <p:ph type="subTitle" idx="1"/>
          </p:nvPr>
        </p:nvSpPr>
        <p:spPr>
          <a:xfrm>
            <a:off x="444139" y="1146222"/>
            <a:ext cx="8033657" cy="4222615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200" b="1" dirty="0" smtClean="0">
                <a:solidFill>
                  <a:srgbClr val="53A3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</a:t>
            </a: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бюджета</a:t>
            </a: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и утверждение отчета об исполнении бюджета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3638" y="2085823"/>
            <a:ext cx="9337638" cy="6547771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  <a:softEdge rad="317500"/>
          </a:effectLst>
          <a:scene3d>
            <a:camera prst="perspectiveRelaxed"/>
            <a:lightRig rig="threePt" dir="t"/>
          </a:scene3d>
          <a:sp3d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8863" y="821919"/>
            <a:ext cx="7772400" cy="6280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и гражданин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56" name="Подзаголовок 55"/>
          <p:cNvSpPr>
            <a:spLocks noGrp="1"/>
          </p:cNvSpPr>
          <p:nvPr>
            <p:ph type="subTitle" idx="1"/>
          </p:nvPr>
        </p:nvSpPr>
        <p:spPr>
          <a:xfrm>
            <a:off x="437606" y="2034497"/>
            <a:ext cx="8157755" cy="2524443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как налогоплательщик                    помогает формировать доход бюджета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как получатель социальных гарантий                    получает социальные гарантии – </a:t>
            </a:r>
          </a:p>
          <a:p>
            <a:pPr algn="l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бюджета (образование, культура, социальные льготы и другие направления социальной гарантии населению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829265" y="2243812"/>
            <a:ext cx="888273" cy="235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4988" y="493986"/>
            <a:ext cx="6863481" cy="590234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по проекту бюджета</a:t>
            </a:r>
          </a:p>
        </p:txBody>
      </p:sp>
      <p:sp>
        <p:nvSpPr>
          <p:cNvPr id="56" name="Подзаголовок 55"/>
          <p:cNvSpPr>
            <a:spLocks noGrp="1"/>
          </p:cNvSpPr>
          <p:nvPr>
            <p:ph type="subTitle" idx="1"/>
          </p:nvPr>
        </p:nvSpPr>
        <p:spPr>
          <a:xfrm>
            <a:off x="228599" y="1028658"/>
            <a:ext cx="8562704" cy="1022215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форма участия населения в осуществлении местного самоуправления.</a:t>
            </a:r>
          </a:p>
        </p:txBody>
      </p:sp>
      <p:sp>
        <p:nvSpPr>
          <p:cNvPr id="5" name="Подзаголовок 55"/>
          <p:cNvSpPr txBox="1"/>
          <p:nvPr/>
        </p:nvSpPr>
        <p:spPr>
          <a:xfrm>
            <a:off x="313512" y="1821135"/>
            <a:ext cx="8830491" cy="11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средства развития местной демократии, способа привлечения граждан к осуществлению вопросов, находящихся в компетенции муниципальной власти</a:t>
            </a:r>
          </a:p>
        </p:txBody>
      </p:sp>
      <p:sp>
        <p:nvSpPr>
          <p:cNvPr id="7" name="Подзаголовок 55"/>
          <p:cNvSpPr txBox="1"/>
          <p:nvPr/>
        </p:nvSpPr>
        <p:spPr>
          <a:xfrm>
            <a:off x="339636" y="2899955"/>
            <a:ext cx="8569235" cy="3727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публичных слушаний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преследует цели обеспечения гласности при подготовке и принятии доходов, информирования населения о предполагаемых решениях ОМС. Кроме того, публичные слушания позволяют выявить общественное мнение по проектам муниципальных правовых актов, служат цели выработки предложений и рекомендаций граждан.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306" y="681705"/>
            <a:ext cx="8108315" cy="320167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45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Основные характеристики бюджета </a:t>
            </a:r>
            <a:br>
              <a:rPr lang="ru-RU" sz="2445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445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муниципального образования</a:t>
            </a:r>
            <a:br>
              <a:rPr lang="ru-RU" sz="2445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445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Жемчужинское сельское поселение </a:t>
            </a:r>
            <a:r>
              <a:rPr lang="ru-RU" sz="2445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2445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445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Нижнегорского района Республики Крым</a:t>
            </a:r>
            <a:br>
              <a:rPr lang="ru-RU" sz="2445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445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на </a:t>
            </a:r>
            <a:r>
              <a:rPr lang="ru-RU" sz="2445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2025 </a:t>
            </a:r>
            <a:r>
              <a:rPr lang="ru-RU" sz="2445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год и на плановый период </a:t>
            </a:r>
            <a:r>
              <a:rPr lang="ru-RU" sz="2445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2026 </a:t>
            </a:r>
            <a:r>
              <a:rPr lang="ru-RU" sz="2445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</a:t>
            </a:r>
            <a:r>
              <a:rPr lang="ru-RU" sz="2445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2027 </a:t>
            </a:r>
            <a:r>
              <a:rPr lang="ru-RU" sz="2445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годов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altLang="en-US" sz="133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Замещающее содержимое 3"/>
          <p:cNvGraphicFramePr>
            <a:graphicFrameLocks noGrp="1"/>
          </p:cNvGraphicFramePr>
          <p:nvPr>
            <p:ph idx="1"/>
          </p:nvPr>
        </p:nvGraphicFramePr>
        <p:xfrm>
          <a:off x="283780" y="2890479"/>
          <a:ext cx="8481848" cy="3664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786"/>
                <a:gridCol w="1962592"/>
                <a:gridCol w="1944815"/>
                <a:gridCol w="2251655"/>
              </a:tblGrid>
              <a:tr h="111528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</a:t>
                      </a:r>
                      <a:r>
                        <a:rPr lang="ru-RU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buNone/>
                      </a:pPr>
                      <a:r>
                        <a:rPr lang="ru-RU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руб</a:t>
                      </a:r>
                      <a:r>
                        <a:rPr lang="ru-RU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</a:t>
                      </a:r>
                      <a:endParaRPr lang="ru-RU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buNone/>
                      </a:pPr>
                      <a:r>
                        <a:rPr lang="ru-RU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руб</a:t>
                      </a:r>
                      <a:r>
                        <a:rPr lang="ru-RU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</a:t>
                      </a:r>
                      <a:endParaRPr lang="ru-RU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3760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4 153 264,00</a:t>
                      </a:r>
                      <a:endParaRPr lang="ru-RU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4 200 944,00</a:t>
                      </a:r>
                      <a:endParaRPr lang="ru-RU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4 387 773,00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3851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4 153 264,00</a:t>
                      </a:r>
                      <a:endParaRPr lang="ru-RU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4 200 944,00</a:t>
                      </a:r>
                      <a:endParaRPr lang="ru-RU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4 387 773,00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ECF40"/>
            </a:gs>
            <a:gs pos="100000">
              <a:srgbClr val="E0C983">
                <a:lumMod val="45000"/>
                <a:lumOff val="55000"/>
                <a:alpha val="4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8776"/>
            <a:ext cx="7772400" cy="628061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бюджета:</a:t>
            </a:r>
          </a:p>
        </p:txBody>
      </p:sp>
      <p:sp>
        <p:nvSpPr>
          <p:cNvPr id="5" name="Заголовок 1"/>
          <p:cNvSpPr txBox="1"/>
          <p:nvPr/>
        </p:nvSpPr>
        <p:spPr>
          <a:xfrm>
            <a:off x="289560" y="1562149"/>
            <a:ext cx="8567059" cy="10896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Налоговые доходы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поступлении от уплаты федеральных, региональных и местных налогов и сборов, предусмотренных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Налоговым Кодексом Российской Федерации,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нормативными правовыми актами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Жемчужинского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сельского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поселения Нижнегорского района Республики Крым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/>
          <p:nvPr/>
        </p:nvSpPr>
        <p:spPr>
          <a:xfrm>
            <a:off x="435128" y="2989604"/>
            <a:ext cx="8351521" cy="1146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u="sng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u="sng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Неналоговые </a:t>
            </a:r>
            <a:r>
              <a:rPr lang="ru-RU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доходы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платежи, которые включают в себя: доход от использования имущества, штрафы за нарушение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законодательства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/>
          <p:nvPr/>
        </p:nvSpPr>
        <p:spPr>
          <a:xfrm>
            <a:off x="213360" y="5105400"/>
            <a:ext cx="8686801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u="sng" dirty="0">
                <a:solidFill>
                  <a:schemeClr val="accent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поступления в местный бюджет из бюджета Республики </a:t>
            </a:r>
            <a:r>
              <a:rPr lang="ru-RU" sz="24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Крым, бюджета Нижнегорский район Республики Крым – </a:t>
            </a:r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МБТ в виде дотаций, субсидий, субвенций и иных МБТ.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68</TotalTime>
  <Words>751</Words>
  <Application>WPS Presentation</Application>
  <PresentationFormat>Экран (4:3)</PresentationFormat>
  <Paragraphs>180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Параллакс</vt:lpstr>
      <vt:lpstr>Бюджет для граждан</vt:lpstr>
      <vt:lpstr>Понятие бюджета</vt:lpstr>
      <vt:lpstr> Доходная часть бюджета формируется за счет налогов, которые выплачивают физические и юридические лица, а также поступлений МБТ (межбюджетных трансфертов)</vt:lpstr>
      <vt:lpstr>Слайд 4</vt:lpstr>
      <vt:lpstr>Стадии бюджетного процесса</vt:lpstr>
      <vt:lpstr>Бюджет и гражданин</vt:lpstr>
      <vt:lpstr>Публичные слушания по проекту бюджета</vt:lpstr>
      <vt:lpstr>Основные характеристики бюджета  муниципального образования  Жемчужинское сельское поселение  Нижнегорского района Республики Крым  на 2025 год и на плановый период 2026 и 2027 годов  </vt:lpstr>
      <vt:lpstr>Доходы бюджета:</vt:lpstr>
      <vt:lpstr>Объем бюджета муниципального образования Жемчужинское сельское поселение Нижнегорского  района Республики Крым  на 2025 год и на плановый период 2026 и 2027 годов</vt:lpstr>
      <vt:lpstr>  Объем бюджета муниципального образования Жемчужинское сельское поселение  Нижнегорского района Республики Крым  на 2025 год и на плановый период 2026 и 2027 годов</vt:lpstr>
      <vt:lpstr> Объем бюджета муниципального образования Жемчужинское сельское поселение Нижнегорского района Республики Крым  на 2025 год и на плановый период 2026 и 2027 годов</vt:lpstr>
      <vt:lpstr>Межбюджетные трансферты:</vt:lpstr>
      <vt:lpstr>Функциональное строение расходов  бюджета муниципального образования  Жемчужинское сельское поселение  Нижнегорского района Республики Крым  на 2025 год и на плановый период 2026 и 2027 годов</vt:lpstr>
      <vt:lpstr>Функциональное строение расходов  бюджета муниципального образования  Жемчужинское сельское поселение  Нижнегорского района Республики Крым  на 2025 год и на плановый период 2026 и 2027 годов</vt:lpstr>
      <vt:lpstr>Функциональное строение расходов  бюджета муниципального образования  Жемчужинское сельское поселение  Нижнегорского района Республики Крым  на 2025 год и на плановый период 2026 и 2027 годов</vt:lpstr>
      <vt:lpstr>Муниципальные программы, предусмотренные в бюджете муниципального образования  Жемчужинское сельское поселение Нижнегорского района Республики Крым на 2025 год и на плановый период 2026 и 2027 годов</vt:lpstr>
      <vt:lpstr>Спасибо за внимание!  Информацию о бюджете можно получить на официальном Портале Правительства Республики Крым на странице Нижнегорского муниципального района (nijno.rk.gov.ru) в разделе «Районная власть», подраздел «Жемчужинский сельский совет», на информационном стенде Жемчужинского сельского совета Нижнегорского района Республики Крымпо адресу: с. Жемчужина, ул. Школьная, дом 2. и в сетевом издании «Официальном сайте Жемчужинского сельского поселения Нижнегорского района Республики Крым" (http://жемчужинское-сп.рф) в сети Интернет.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Николай Кабанов</cp:lastModifiedBy>
  <cp:revision>171</cp:revision>
  <dcterms:created xsi:type="dcterms:W3CDTF">2016-11-18T14:12:00Z</dcterms:created>
  <dcterms:modified xsi:type="dcterms:W3CDTF">2025-03-10T08:35:19Z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2201F3893E7C471A806682746BE82DA8</vt:lpwstr>
  </property>
  <property fmtid="{D5CDD505-2E9C-101B-9397-08002B2CF9AE}" pid="3" name="KSOProductBuildVer">
    <vt:lpwstr>1049-11.2.0.11029</vt:lpwstr>
  </property>
</Properties>
</file>