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306" r:id="rId9"/>
    <p:sldId id="273" r:id="rId10"/>
    <p:sldId id="268" r:id="rId11"/>
    <p:sldId id="274" r:id="rId12"/>
    <p:sldId id="275" r:id="rId13"/>
    <p:sldId id="269" r:id="rId14"/>
    <p:sldId id="276" r:id="rId15"/>
    <p:sldId id="278" r:id="rId16"/>
    <p:sldId id="277" r:id="rId17"/>
    <p:sldId id="304" r:id="rId18"/>
    <p:sldId id="30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29481"/>
    <a:srgbClr val="2403E7"/>
    <a:srgbClr val="0000FF"/>
    <a:srgbClr val="4934E8"/>
    <a:srgbClr val="0000CC"/>
    <a:srgbClr val="003374"/>
    <a:srgbClr val="53A3E6"/>
    <a:srgbClr val="ECF3F9"/>
    <a:srgbClr val="FFC900"/>
    <a:srgbClr val="173A8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809" autoAdjust="0"/>
    <p:restoredTop sz="94660" autoAdjust="0"/>
  </p:normalViewPr>
  <p:slideViewPr>
    <p:cSldViewPr snapToGrid="0">
      <p:cViewPr varScale="1">
        <p:scale>
          <a:sx n="91" d="100"/>
          <a:sy n="91" d="100"/>
        </p:scale>
        <p:origin x="-1368" y="-114"/>
      </p:cViewPr>
      <p:guideLst>
        <p:guide orient="horz" pos="2149"/>
        <p:guide pos="28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216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55223062333639394"/>
          <c:y val="1.816923281248994E-2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effectLst/>
      </c:spPr>
    </c:floor>
    <c:sideWall>
      <c:spPr>
        <a:noFill/>
        <a:effectLst/>
      </c:spPr>
    </c:sideWall>
    <c:backWall>
      <c:spPr>
        <a:noFill/>
        <a:effectLst/>
      </c:spPr>
    </c:backWall>
    <c:plotArea>
      <c:layout>
        <c:manualLayout>
          <c:layoutTarget val="inner"/>
          <c:xMode val="edge"/>
          <c:yMode val="edge"/>
          <c:x val="0"/>
          <c:y val="9.2944758886624151E-2"/>
          <c:w val="0.66913505619773539"/>
          <c:h val="0.816740178019658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25"/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7.5456419316843312E-2"/>
                  <c:y val="9.43283619101348E-2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1303,4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10085394581861"/>
                      <c:h val="0.067074751132775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7.8569971156432328E-2"/>
                  <c:y val="2.8517350067466994E-2"/>
                </c:manualLayout>
              </c:layout>
              <c:tx>
                <c:rich>
                  <a:bodyPr/>
                  <a:lstStyle/>
                  <a:p>
                    <a:r>
                      <a:rPr alt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582,0</a:t>
                    </a:r>
                    <a:endParaRPr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495979521994379"/>
                  <c:y val="-0.31817068730488063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2622,6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110939340400471"/>
                      <c:h val="0.10916680714837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tint val="6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Неналоговые поступления</c:v>
                </c:pt>
                <c:pt idx="2">
                  <c:v>Налоговые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742</c:v>
                </c:pt>
                <c:pt idx="1">
                  <c:v>345.3</c:v>
                </c:pt>
                <c:pt idx="2">
                  <c:v>3878.6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745877502944583"/>
          <c:y val="0.77355508699175879"/>
          <c:w val="0.47033274440518291"/>
          <c:h val="0.22190260480511806"/>
        </c:manualLayout>
      </c:layout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 lang="ru-RU"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216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53338374137740785"/>
          <c:y val="1.8302247933971637E-2"/>
        </c:manualLayout>
      </c:layout>
    </c:title>
    <c:view3D>
      <c:rotX val="30"/>
      <c:depthPercent val="100"/>
      <c:perspective val="30"/>
    </c:view3D>
    <c:plotArea>
      <c:layout>
        <c:manualLayout>
          <c:layoutTarget val="inner"/>
          <c:xMode val="edge"/>
          <c:yMode val="edge"/>
          <c:x val="1.945190049852891E-2"/>
          <c:y val="3.6604495867943301E-2"/>
          <c:w val="0.66121639872730276"/>
          <c:h val="0.876189856279316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1056712837518738"/>
                  <c:y val="5.7437834205172046E-2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986,8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4889821806994005"/>
                  <c:y val="-0.16380511900904596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605,0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102343277558234"/>
                      <c:h val="0.094104058127170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4469849810829319"/>
                  <c:y val="-0.18603562501336041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alt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2754,9</a:t>
                    </a:r>
                    <a:endParaRPr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121741169438111"/>
                      <c:h val="0.090596127273159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Неналоговые поступления</c:v>
                </c:pt>
                <c:pt idx="2">
                  <c:v>Налоговые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773.8</c:v>
                </c:pt>
                <c:pt idx="1">
                  <c:v>378.9</c:v>
                </c:pt>
                <c:pt idx="2">
                  <c:v>1966.2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1707020595001496"/>
          <c:y val="0.77632034986596377"/>
          <c:w val="0.48060204702440013"/>
          <c:h val="0.21910408815054305"/>
        </c:manualLayout>
      </c:layout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lang="ru-RU"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216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</c:title>
    <c:view3D>
      <c:rotX val="30"/>
      <c:depthPercent val="100"/>
      <c:perspective val="30"/>
    </c:view3D>
    <c:plotArea>
      <c:layout>
        <c:manualLayout>
          <c:layoutTarget val="inner"/>
          <c:xMode val="edge"/>
          <c:yMode val="edge"/>
          <c:x val="5.6191381495564005E-2"/>
          <c:y val="0.19235680462805191"/>
          <c:w val="0.54762991128010141"/>
          <c:h val="0.724907428712586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9.664493578036587E-2"/>
                  <c:y val="5.41495594914808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763,0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9601808329091934E-2"/>
                  <c:y val="-0.125072277541946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629,0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6110277533005291"/>
                  <c:y val="-0.1544003009652051"/>
                </c:manualLayout>
              </c:layout>
              <c:tx>
                <c:rich>
                  <a:bodyPr/>
                  <a:lstStyle/>
                  <a:p>
                    <a:r>
                      <a:rPr alt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2893,4</a:t>
                    </a:r>
                    <a:endParaRPr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Неналоговые поступления</c:v>
                </c:pt>
                <c:pt idx="2">
                  <c:v>Налоговые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818.2</c:v>
                </c:pt>
                <c:pt idx="1">
                  <c:v>387.5</c:v>
                </c:pt>
                <c:pt idx="2">
                  <c:v>2007.3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7358998732572897"/>
          <c:y val="0.78945316570268742"/>
          <c:w val="0.40724017743979701"/>
          <c:h val="0.20600452609419001"/>
        </c:manualLayout>
      </c:layout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lang="ru-RU"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1DBD9794-A4CC-42D0-9A65-24C6B9EF4076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1DBD9794-A4CC-42D0-9A65-24C6B9EF4076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BD9794-A4CC-42D0-9A65-24C6B9EF4076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261" r="64493"/>
          <a:stretch>
            <a:fillRect/>
          </a:stretch>
        </p:blipFill>
        <p:spPr>
          <a:xfrm>
            <a:off x="1" y="0"/>
            <a:ext cx="1577009" cy="6858000"/>
          </a:xfrm>
          <a:prstGeom prst="rect">
            <a:avLst/>
          </a:prstGeom>
        </p:spPr>
      </p:pic>
      <p:sp>
        <p:nvSpPr>
          <p:cNvPr id="22" name="Прямоугольник 21"/>
          <p:cNvSpPr/>
          <p:nvPr userDrawn="1"/>
        </p:nvSpPr>
        <p:spPr>
          <a:xfrm>
            <a:off x="1" y="0"/>
            <a:ext cx="1577009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68014"/>
            <a:ext cx="9144001" cy="712601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500380"/>
            <a:ext cx="8546465" cy="876935"/>
          </a:xfrm>
        </p:spPr>
        <p:txBody>
          <a:bodyPr>
            <a:noAutofit/>
          </a:bodyPr>
          <a:lstStyle/>
          <a:p>
            <a:r>
              <a:rPr lang="ru-RU" b="1" dirty="0" smtClean="0">
                <a:ln w="10160">
                  <a:noFill/>
                  <a:prstDash val="solid"/>
                </a:ln>
                <a:solidFill>
                  <a:srgbClr val="2403E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en-US" b="1" dirty="0">
              <a:ln w="10160">
                <a:noFill/>
                <a:prstDash val="solid"/>
              </a:ln>
              <a:solidFill>
                <a:srgbClr val="2403E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279400" y="-436245"/>
            <a:ext cx="8622862" cy="564937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  МУНИЦИПАЛЬНОГО ОБРАЗОВАНИЯ ЖЕМЧУЖИНСКОЕ СЕЛЬСКОЕ ПОСЕЛЕНИЕ НИЖНЕГОРСКОГО РАЙОНА РЕСПУБЛИКИ КРЫМ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ECF40"/>
            </a:gs>
            <a:gs pos="100000">
              <a:srgbClr val="F1E7C7">
                <a:lumMod val="45000"/>
                <a:lumOff val="55000"/>
                <a:alpha val="4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6611" y="730479"/>
            <a:ext cx="7772400" cy="628061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Жемчужинское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 Нижнегорского 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Республики Крым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и на плановый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и 2026 годов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720635" y="1444581"/>
            <a:ext cx="7772400" cy="62806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Общий объем доходов местного бюджета на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 прогнозируется в сумме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3670,9 тыс.руб.: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2259330"/>
          <a:ext cx="8625840" cy="4193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ECF40"/>
            </a:gs>
            <a:gs pos="100000">
              <a:srgbClr val="F1E7C7">
                <a:lumMod val="45000"/>
                <a:lumOff val="55000"/>
                <a:alpha val="4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6611" y="730479"/>
            <a:ext cx="7772400" cy="628061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Жемчужинское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Нижнегорского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Республики Крым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и на плановый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и 2026 годов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720635" y="1444581"/>
            <a:ext cx="7772400" cy="62806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Общий объем доходов местного бюджета на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2025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 прогнозируется в сумме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4 346,7 тыс. руб</a:t>
            </a:r>
            <a:r>
              <a:rPr lang="ru-RU" sz="2000" b="1" u="sng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.:</a:t>
            </a:r>
            <a:endParaRPr lang="ru-RU" sz="2000" b="1" u="sng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40690" y="2316480"/>
          <a:ext cx="8183879" cy="4163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ECF40"/>
            </a:gs>
            <a:gs pos="100000">
              <a:srgbClr val="F9F4E6">
                <a:lumMod val="45000"/>
                <a:lumOff val="55000"/>
                <a:alpha val="4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6611" y="730479"/>
            <a:ext cx="7772400" cy="628061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Жемчужинское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Нижнегорского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Республики Крым 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и на плановый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годов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720635" y="1444581"/>
            <a:ext cx="7772400" cy="62806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Общий объем доходов местного бюджета на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2026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 прогнозируется в сумме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4 285,4 тыс. руб.: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646430" y="2159000"/>
          <a:ext cx="8016240" cy="4193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ECF40"/>
            </a:gs>
            <a:gs pos="100000">
              <a:srgbClr val="FCFAF4">
                <a:lumMod val="45000"/>
                <a:lumOff val="55000"/>
                <a:alpha val="4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6611" y="730479"/>
            <a:ext cx="7772400" cy="628061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трансферты:</a:t>
            </a:r>
          </a:p>
        </p:txBody>
      </p:sp>
      <p:sp>
        <p:nvSpPr>
          <p:cNvPr id="5" name="Заголовок 1"/>
          <p:cNvSpPr txBox="1"/>
          <p:nvPr/>
        </p:nvSpPr>
        <p:spPr>
          <a:xfrm>
            <a:off x="535305" y="1533525"/>
            <a:ext cx="8140065" cy="380936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Межбюджетные трансферты из бюджета Республики Крым местным бюджетам предоставляются в форме: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дотаций на выравнивание бюджетной обеспеченности поселений;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субвенций местного бюджета;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субсидий местного бюджета;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иных МБТ.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endParaRPr lang="ru-RU" sz="2800" b="1" u="sng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ECF40"/>
            </a:gs>
            <a:gs pos="100000">
              <a:srgbClr val="FEFDFA">
                <a:lumMod val="45000"/>
                <a:lumOff val="55000"/>
                <a:alpha val="4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6611" y="730479"/>
            <a:ext cx="7908810" cy="1087811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Функциональное </a:t>
            </a:r>
            <a:r>
              <a:rPr lang="ru-RU" sz="22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расходов бюджета </a:t>
            </a:r>
            <a:r>
              <a:rPr lang="ru-RU" sz="22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2200" b="1" dirty="0" err="1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Жемчужинское</a:t>
            </a:r>
            <a:r>
              <a:rPr lang="ru-RU" sz="22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</a:t>
            </a:r>
            <a:r>
              <a:rPr lang="ru-RU" sz="22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Нижнегорского района Республики Крым</a:t>
            </a:r>
            <a:br>
              <a:rPr lang="ru-RU" sz="22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2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2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2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2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2200" b="1" dirty="0">
              <a:solidFill>
                <a:srgbClr val="2403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725213" y="1881352"/>
            <a:ext cx="7966841" cy="49766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000" b="1" u="sng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000" b="1" u="sng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2024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 в сумме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4 508,0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тыс. руб. в т.ч.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4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Общегосударственные вопросы: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3 195,3 тыс.руб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Национальная оборона: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139,9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тыс.руб.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Национальная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безопасность и правоохранительная  деятельность : 2,0 тыс.руб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Жилищно-коммунальное хозяйство: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1 137,8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тыс.руб.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Культура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Кинематография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33,0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тыс.руб.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4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0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000" b="1" u="sng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ECF40"/>
            </a:gs>
            <a:gs pos="100000">
              <a:srgbClr val="FFFEFD">
                <a:lumMod val="45000"/>
                <a:lumOff val="55000"/>
                <a:alpha val="4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6610" y="730479"/>
            <a:ext cx="7845749" cy="1581797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Функциональное </a:t>
            </a:r>
            <a:r>
              <a:rPr lang="ru-RU" sz="22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расходов бюджета </a:t>
            </a:r>
            <a:r>
              <a:rPr lang="ru-RU" sz="22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br>
              <a:rPr lang="ru-RU" sz="22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err="1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Жемчужинское</a:t>
            </a:r>
            <a:r>
              <a:rPr lang="ru-RU" sz="22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 </a:t>
            </a:r>
            <a:r>
              <a:rPr lang="ru-RU" sz="22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Нижнегорского района Республики Крым</a:t>
            </a:r>
            <a:br>
              <a:rPr lang="ru-RU" sz="22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2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2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2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2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одов</a:t>
            </a:r>
            <a:br>
              <a:rPr lang="ru-RU" sz="20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u="sng" dirty="0">
              <a:solidFill>
                <a:srgbClr val="2403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502921" y="1447799"/>
            <a:ext cx="8290559" cy="5029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4 346,7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  <a:endParaRPr lang="ru-RU" sz="24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3 022, 5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оборона: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153,6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 : 2,0 тыс.руб.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1 028,4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Культура,Кинематография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35,4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 утвержденные расходы: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104,8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2400" b="1" u="sng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ECF40"/>
            </a:gs>
            <a:gs pos="100000">
              <a:srgbClr val="FFFFFE">
                <a:lumMod val="45000"/>
                <a:lumOff val="55000"/>
                <a:alpha val="4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6611" y="730479"/>
            <a:ext cx="7908810" cy="1108831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Функциональное строение расходов бюджета </a:t>
            </a:r>
            <a:r>
              <a:rPr lang="ru-RU" sz="22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br>
              <a:rPr lang="ru-RU" sz="22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err="1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Жемчужинское</a:t>
            </a:r>
            <a:r>
              <a:rPr lang="ru-RU" sz="22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 </a:t>
            </a:r>
            <a:r>
              <a:rPr lang="ru-RU" sz="22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Нижнегорского района Республики Крым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6" name="Заголовок 1"/>
          <p:cNvSpPr txBox="1"/>
          <p:nvPr/>
        </p:nvSpPr>
        <p:spPr>
          <a:xfrm>
            <a:off x="665390" y="1467441"/>
            <a:ext cx="8268403" cy="59318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2026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 в сумме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4 285,4 тыс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руб.: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endParaRPr lang="ru-RU" sz="2200" b="1" u="sng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3 022,8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оборона: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167,7 тыс.руб.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Нациаональная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безопасность и правоохранительная деятельность: 2,0 тыс.руб.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849,3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Кинематография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37,7 тыс.руб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 утвержденные расходы: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205,9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endParaRPr lang="ru-RU" sz="2000" b="1" u="sng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2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269"/>
            <a:ext cx="7614745" cy="48571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программы, предусмотренные в бюджете </a:t>
            </a:r>
            <a:r>
              <a:rPr lang="ru-RU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мунципального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</a:t>
            </a:r>
            <a:r>
              <a:rPr lang="ru-RU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Жемчужинское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 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Нижнегорского района Республики Крым на 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graphicFrame>
        <p:nvGraphicFramePr>
          <p:cNvPr id="4" name="Замещающее содержимое 3"/>
          <p:cNvGraphicFramePr>
            <a:graphicFrameLocks noGrp="1"/>
          </p:cNvGraphicFramePr>
          <p:nvPr>
            <p:ph idx="1"/>
          </p:nvPr>
        </p:nvGraphicFramePr>
        <p:xfrm>
          <a:off x="542597" y="1001855"/>
          <a:ext cx="8355965" cy="5856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9945"/>
                <a:gridCol w="1564005"/>
                <a:gridCol w="1885315"/>
                <a:gridCol w="1536700"/>
              </a:tblGrid>
              <a:tr h="7194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>
                          <a:solidFill>
                            <a:srgbClr val="2403E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solidFill>
                            <a:srgbClr val="2403E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altLang="en-US" sz="1400" dirty="0">
                          <a:solidFill>
                            <a:srgbClr val="2403E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solidFill>
                            <a:srgbClr val="2403E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altLang="en-US" sz="1400" dirty="0">
                          <a:solidFill>
                            <a:srgbClr val="2403E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solidFill>
                            <a:srgbClr val="2403E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altLang="en-US" sz="1400" dirty="0">
                          <a:solidFill>
                            <a:srgbClr val="2403E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 руб.</a:t>
                      </a:r>
                    </a:p>
                  </a:txBody>
                  <a:tcPr/>
                </a:tc>
              </a:tr>
              <a:tr h="9825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деятельности администрации </a:t>
                      </a:r>
                      <a:r>
                        <a:rPr lang="ru-RU" alt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Жемчужинского</a:t>
                      </a:r>
                      <a:r>
                        <a:rPr lang="ru-RU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сельского поселения Нижнегорского района Республики Крым»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2 985</a:t>
                      </a:r>
                      <a:r>
                        <a:rPr lang="ru-RU" alt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733,00</a:t>
                      </a: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2 985 733,00</a:t>
                      </a: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2 985 733,00</a:t>
                      </a: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«Благоустройство территории </a:t>
                      </a:r>
                      <a:r>
                        <a:rPr lang="ru-RU" alt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Жемчужинского</a:t>
                      </a:r>
                      <a:r>
                        <a:rPr lang="ru-RU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сельского поселения Нижнегорского района Республики Крым»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1 131 804,00</a:t>
                      </a: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1 022 373,47</a:t>
                      </a: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843 348,85</a:t>
                      </a: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«Осуществление первичного воинского учета</a:t>
                      </a:r>
                      <a:r>
                        <a:rPr lang="ru-RU" alt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altLang="en-US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Жемчужинском</a:t>
                      </a:r>
                      <a:r>
                        <a:rPr lang="ru-RU" alt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сельском поселении Нижнегорского района Республики Крым</a:t>
                      </a: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»</a:t>
                      </a: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139 845,00</a:t>
                      </a: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153 657,00</a:t>
                      </a: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167 703,00</a:t>
                      </a: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«Противодействие экстремисткой деятельности в Жемчужинском сельском поселении</a:t>
                      </a:r>
                      <a:r>
                        <a:rPr lang="ru-RU" altLang="en-US" sz="1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Нижнегорского района Республики Крым»</a:t>
                      </a: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2 000,00</a:t>
                      </a: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2 000,00</a:t>
                      </a:r>
                    </a:p>
                    <a:p>
                      <a:pPr algn="ctr">
                        <a:buNone/>
                      </a:pP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2 000,00</a:t>
                      </a:r>
                    </a:p>
                    <a:p>
                      <a:pPr algn="ctr">
                        <a:buNone/>
                      </a:pP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«Подготовка и проведение выборов депутатов в представительный орган </a:t>
                      </a:r>
                      <a:r>
                        <a:rPr lang="ru-RU" alt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Жемчужинского</a:t>
                      </a: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сельского поселения Нижнегорского района Республики Крым</a:t>
                      </a: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173 043,00</a:t>
                      </a: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4 432 425,00</a:t>
                      </a: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4 163 763,47</a:t>
                      </a: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3 998 784,85</a:t>
                      </a: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080" y="-314325"/>
            <a:ext cx="8580755" cy="5546090"/>
          </a:xfrm>
        </p:spPr>
        <p:txBody>
          <a:bodyPr>
            <a:noAutofit/>
          </a:bodyPr>
          <a:lstStyle/>
          <a:p>
            <a:pPr algn="ctr"/>
            <a:r>
              <a:rPr lang="ru-RU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br>
              <a:rPr lang="ru-RU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Информацию о бюджете можно получить н</a:t>
            </a:r>
            <a:r>
              <a:rPr sz="2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официальном Портале Правительства Республики Крым на странице Нижнегорского муниципального района (nijno.rk.gov.ru) в разделе «Районная власть», подраздел «Жемчужинский сельский совет», на информационном стенде Жемчужинского сельского совета Нижнегорского района Республики Крымпо адресу: с. Жемчужина, ул. Школьная, дом 2. и на официальном сайте Жемчужинского сельского поселения Нижнегорского района Республики Крым (http://жемчужинское-сп.рф) в сети Интернет.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ECF40"/>
            </a:gs>
            <a:gs pos="100000">
              <a:srgbClr val="FFFEFD">
                <a:lumMod val="45000"/>
                <a:lumOff val="55000"/>
                <a:alpha val="4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9675" y="299405"/>
            <a:ext cx="7772400" cy="62806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бюджета</a:t>
            </a:r>
            <a:endParaRPr lang="ru-RU" b="1" dirty="0">
              <a:solidFill>
                <a:srgbClr val="2403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56" name="Подзаголовок 55"/>
          <p:cNvSpPr>
            <a:spLocks noGrp="1"/>
          </p:cNvSpPr>
          <p:nvPr>
            <p:ph type="subTitle" idx="1"/>
          </p:nvPr>
        </p:nvSpPr>
        <p:spPr>
          <a:xfrm>
            <a:off x="659765" y="1010285"/>
            <a:ext cx="8200456" cy="483346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– это денежный фонд муниципального образования, предназначенный для. финансового обеспечения его задач и функций. Другими. словами – это план доходов и расходов на очередной. финансовый год и плановый период.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ECF40"/>
            </a:gs>
            <a:gs pos="100000">
              <a:srgbClr val="FFFFFE">
                <a:lumMod val="45000"/>
                <a:lumOff val="55000"/>
                <a:alpha val="4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2240" y="245110"/>
            <a:ext cx="8855075" cy="1410335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 smtClean="0">
                <a:solidFill>
                  <a:srgbClr val="2403E7"/>
                </a:solidFill>
                <a:latin typeface="Times New Roman" pitchFamily="18" charset="0"/>
                <a:cs typeface="Times New Roman" pitchFamily="18" charset="0"/>
              </a:rPr>
              <a:t>Доходная</a:t>
            </a:r>
            <a:r>
              <a:rPr lang="ru-RU" sz="1800" dirty="0" smtClean="0">
                <a:solidFill>
                  <a:srgbClr val="2403E7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solidFill>
                  <a:srgbClr val="2403E7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ru-RU" sz="1800" dirty="0" smtClean="0">
                <a:solidFill>
                  <a:srgbClr val="2403E7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solidFill>
                  <a:srgbClr val="2403E7"/>
                </a:solidFill>
                <a:latin typeface="Times New Roman" pitchFamily="18" charset="0"/>
                <a:cs typeface="Times New Roman" pitchFamily="18" charset="0"/>
              </a:rPr>
              <a:t>местных</a:t>
            </a:r>
            <a:r>
              <a:rPr lang="ru-RU" sz="1800" dirty="0" smtClean="0">
                <a:solidFill>
                  <a:srgbClr val="2403E7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solidFill>
                  <a:srgbClr val="2403E7"/>
                </a:solidFill>
                <a:latin typeface="Times New Roman" pitchFamily="18" charset="0"/>
                <a:cs typeface="Times New Roman" pitchFamily="18" charset="0"/>
              </a:rPr>
              <a:t>бюджетов</a:t>
            </a:r>
            <a:r>
              <a:rPr lang="ru-RU" sz="1800" dirty="0" smtClean="0">
                <a:solidFill>
                  <a:srgbClr val="2403E7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solidFill>
                  <a:srgbClr val="2403E7"/>
                </a:solidFill>
                <a:latin typeface="Times New Roman" pitchFamily="18" charset="0"/>
                <a:cs typeface="Times New Roman" pitchFamily="18" charset="0"/>
              </a:rPr>
              <a:t>состоит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из собственных доходов и поступлений от регулирующих доходов, она также может включать финансовую помощь в различных формах (дотации, субвенции, средства фонда финансовой поддержки муниципальных образований), средства по взаимным расчетам.</a:t>
            </a:r>
            <a:endParaRPr lang="ru-RU" sz="1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4"/>
          <p:cNvSpPr txBox="1"/>
          <p:nvPr/>
        </p:nvSpPr>
        <p:spPr>
          <a:xfrm>
            <a:off x="142240" y="4857115"/>
            <a:ext cx="9002395" cy="15875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2403E7"/>
                </a:solidFill>
                <a:latin typeface="Times New Roman" pitchFamily="18" charset="0"/>
                <a:cs typeface="Times New Roman" pitchFamily="18" charset="0"/>
              </a:rPr>
              <a:t>Расходная</a:t>
            </a:r>
            <a:r>
              <a:rPr lang="ru-RU" dirty="0" smtClean="0">
                <a:solidFill>
                  <a:srgbClr val="2403E7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2403E7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ru-RU" dirty="0" smtClean="0">
                <a:solidFill>
                  <a:srgbClr val="2403E7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2403E7"/>
                </a:solidFill>
                <a:latin typeface="Times New Roman" pitchFamily="18" charset="0"/>
                <a:cs typeface="Times New Roman" pitchFamily="18" charset="0"/>
              </a:rPr>
              <a:t>местных</a:t>
            </a:r>
            <a:r>
              <a:rPr lang="ru-RU" dirty="0" smtClean="0">
                <a:solidFill>
                  <a:srgbClr val="2403E7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2403E7"/>
                </a:solidFill>
                <a:latin typeface="Times New Roman" pitchFamily="18" charset="0"/>
                <a:cs typeface="Times New Roman" pitchFamily="18" charset="0"/>
              </a:rPr>
              <a:t>бюджетов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определяется предметами ведения муниципальных образований и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включает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расходы на решение вопросов местного значения, реализацию планов и программ социально-экономического развития территории. Кроме того, в расходной части местных бюджетов предусматривается финансирование отдельных государственных полномочий.</a:t>
            </a:r>
            <a:endParaRPr lang="ru-RU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C:\Users\Елена\Desktop\Бюджет для граждан\img_AkQvIf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5736" y="1745712"/>
            <a:ext cx="3772763" cy="282978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ECF40"/>
            </a:gs>
            <a:gs pos="100000">
              <a:srgbClr val="FFFFFF">
                <a:lumMod val="45000"/>
                <a:lumOff val="55000"/>
                <a:alpha val="4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/>
          <p:nvPr/>
        </p:nvSpPr>
        <p:spPr>
          <a:xfrm>
            <a:off x="0" y="472441"/>
            <a:ext cx="8793480" cy="1341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 = расходы + доходы</a:t>
            </a:r>
          </a:p>
        </p:txBody>
      </p:sp>
      <p:sp>
        <p:nvSpPr>
          <p:cNvPr id="7" name="Заголовок 1"/>
          <p:cNvSpPr txBox="1"/>
          <p:nvPr/>
        </p:nvSpPr>
        <p:spPr>
          <a:xfrm>
            <a:off x="820783" y="1792925"/>
            <a:ext cx="7772400" cy="6280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200" b="1" dirty="0">
                <a:solidFill>
                  <a:srgbClr val="2403E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Доходы = Расходы</a:t>
            </a:r>
          </a:p>
        </p:txBody>
      </p:sp>
      <p:sp>
        <p:nvSpPr>
          <p:cNvPr id="8" name="Заголовок 1"/>
          <p:cNvSpPr txBox="1"/>
          <p:nvPr/>
        </p:nvSpPr>
        <p:spPr>
          <a:xfrm>
            <a:off x="855617" y="2376399"/>
            <a:ext cx="7772400" cy="4059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Когда нарушается это равенство, возникает:</a:t>
            </a:r>
          </a:p>
        </p:txBody>
      </p:sp>
      <p:pic>
        <p:nvPicPr>
          <p:cNvPr id="3074" name="Picture 2" descr="C:\Users\Елена\Desktop\slide_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174" y="2779123"/>
            <a:ext cx="5995851" cy="376536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9675" y="273279"/>
            <a:ext cx="7772400" cy="628061"/>
          </a:xfrm>
        </p:spPr>
        <p:txBody>
          <a:bodyPr>
            <a:noAutofit/>
          </a:bodyPr>
          <a:lstStyle/>
          <a:p>
            <a:r>
              <a:rPr lang="ru-RU" sz="4000" b="1" u="sng" dirty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бюджетного процесса</a:t>
            </a:r>
          </a:p>
        </p:txBody>
      </p:sp>
      <p:sp>
        <p:nvSpPr>
          <p:cNvPr id="56" name="Подзаголовок 55"/>
          <p:cNvSpPr>
            <a:spLocks noGrp="1"/>
          </p:cNvSpPr>
          <p:nvPr>
            <p:ph type="subTitle" idx="1"/>
          </p:nvPr>
        </p:nvSpPr>
        <p:spPr>
          <a:xfrm>
            <a:off x="333487" y="892886"/>
            <a:ext cx="8144310" cy="4475952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</a:t>
            </a:r>
          </a:p>
          <a:p>
            <a:pPr marL="457200" indent="-457200" algn="just">
              <a:buAutoNum type="arabicPeriod"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бюджета</a:t>
            </a:r>
          </a:p>
          <a:p>
            <a:pPr marL="457200" indent="-457200" algn="just">
              <a:buAutoNum type="arabicPeriod"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бюджета</a:t>
            </a:r>
          </a:p>
          <a:p>
            <a:pPr marL="457200" indent="-457200" algn="just">
              <a:buAutoNum type="arabicPeriod"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</a:t>
            </a:r>
          </a:p>
          <a:p>
            <a:pPr marL="457200" indent="-457200" algn="just">
              <a:buAutoNum type="arabicPeriod"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и утверждение отчета об исполнении бюджета</a:t>
            </a: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313"/>
            <a:ext cx="8725019" cy="6478731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  <a:softEdge rad="317500"/>
          </a:effectLst>
          <a:scene3d>
            <a:camera prst="perspectiveRelaxed"/>
            <a:lightRig rig="threePt" dir="t"/>
          </a:scene3d>
          <a:sp3d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8863" y="821919"/>
            <a:ext cx="7772400" cy="62806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основе чего составляется проект бюджета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56" name="Подзаголовок 55"/>
          <p:cNvSpPr>
            <a:spLocks noGrp="1"/>
          </p:cNvSpPr>
          <p:nvPr>
            <p:ph type="subTitle" idx="1"/>
          </p:nvPr>
        </p:nvSpPr>
        <p:spPr>
          <a:xfrm>
            <a:off x="437606" y="2034497"/>
            <a:ext cx="8157755" cy="2524443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бюджета составляется на основе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прогноза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социально-экономического развития в целях финансового обеспечения расходных обязательств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4988" y="493986"/>
            <a:ext cx="6863481" cy="590234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по проекту бюджета</a:t>
            </a:r>
          </a:p>
        </p:txBody>
      </p:sp>
      <p:sp>
        <p:nvSpPr>
          <p:cNvPr id="56" name="Подзаголовок 55"/>
          <p:cNvSpPr>
            <a:spLocks noGrp="1"/>
          </p:cNvSpPr>
          <p:nvPr>
            <p:ph type="subTitle" idx="1"/>
          </p:nvPr>
        </p:nvSpPr>
        <p:spPr>
          <a:xfrm>
            <a:off x="228599" y="1028658"/>
            <a:ext cx="8562704" cy="1022215"/>
          </a:xfrm>
        </p:spPr>
        <p:txBody>
          <a:bodyPr>
            <a:normAutofit/>
          </a:bodyPr>
          <a:lstStyle/>
          <a:p>
            <a:pPr algn="just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форма участия населения в осуществлении местного самоуправления.</a:t>
            </a:r>
          </a:p>
        </p:txBody>
      </p:sp>
      <p:sp>
        <p:nvSpPr>
          <p:cNvPr id="5" name="Подзаголовок 55"/>
          <p:cNvSpPr txBox="1"/>
          <p:nvPr/>
        </p:nvSpPr>
        <p:spPr>
          <a:xfrm>
            <a:off x="313512" y="1821135"/>
            <a:ext cx="8830491" cy="115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средства развития местной демократии, способа привлечения граждан к осуществлению вопросов, находящихся в компетенции муниципальной власти</a:t>
            </a:r>
          </a:p>
        </p:txBody>
      </p:sp>
      <p:sp>
        <p:nvSpPr>
          <p:cNvPr id="7" name="Подзаголовок 55"/>
          <p:cNvSpPr txBox="1"/>
          <p:nvPr/>
        </p:nvSpPr>
        <p:spPr>
          <a:xfrm>
            <a:off x="339636" y="2899955"/>
            <a:ext cx="8569235" cy="3727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публичных слушаний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преследует цели обеспечения гласности при подготовке и принятии доходов, информирования населения о предполагаемых решениях ОМС. Кроме того, публичные слушания позволяют выявить общественное мнение по проектам муниципальных правовых актов, служат цели выработки предложений и рекомендаций граждан.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430" y="-548005"/>
            <a:ext cx="8108315" cy="320167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45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Основные характеристики бюджета </a:t>
            </a:r>
            <a:br>
              <a:rPr lang="ru-RU" sz="2445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445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муниципального образования </a:t>
            </a:r>
            <a:br>
              <a:rPr lang="ru-RU" sz="2445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445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Жемчужинское</a:t>
            </a:r>
            <a:r>
              <a:rPr lang="ru-RU" sz="2445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сельское поселение </a:t>
            </a:r>
            <a:br>
              <a:rPr lang="ru-RU" sz="2445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445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Нижнегорского района Республики Крым</a:t>
            </a:r>
            <a:br>
              <a:rPr lang="ru-RU" sz="2445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445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на 2024 год и на плановый период 2025 и 2026 годов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ru-RU" altLang="en-US" sz="133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Замещающее содержимое 3"/>
          <p:cNvGraphicFramePr>
            <a:graphicFrameLocks noGrp="1"/>
          </p:cNvGraphicFramePr>
          <p:nvPr>
            <p:ph idx="1"/>
          </p:nvPr>
        </p:nvGraphicFramePr>
        <p:xfrm>
          <a:off x="646430" y="1936750"/>
          <a:ext cx="8108315" cy="2917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165"/>
                <a:gridCol w="1739265"/>
                <a:gridCol w="1927860"/>
                <a:gridCol w="2232025"/>
              </a:tblGrid>
              <a:tr h="8445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altLang="en-US" sz="24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 тыс.руб.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altLang="en-US" sz="24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buNone/>
                      </a:pPr>
                      <a:r>
                        <a:rPr lang="ru-RU" altLang="en-US" sz="24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тыс.руб.</a:t>
                      </a:r>
                      <a:endParaRPr lang="ru-RU" alt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alt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24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тыс.руб.</a:t>
                      </a:r>
                      <a:endParaRPr lang="ru-RU" alt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42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4 508,0</a:t>
                      </a:r>
                      <a:endParaRPr lang="ru-RU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4 346,7</a:t>
                      </a:r>
                      <a:endParaRPr lang="ru-RU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4 285,4</a:t>
                      </a:r>
                      <a:endParaRPr lang="ru-RU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8648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4 508,0</a:t>
                      </a:r>
                      <a:endParaRPr lang="ru-RU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4 346,7</a:t>
                      </a:r>
                      <a:endParaRPr lang="ru-RU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4 285,4</a:t>
                      </a:r>
                      <a:endParaRPr lang="ru-RU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ECF40"/>
            </a:gs>
            <a:gs pos="100000">
              <a:srgbClr val="E0C983">
                <a:lumMod val="45000"/>
                <a:lumOff val="55000"/>
                <a:alpha val="4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8776"/>
            <a:ext cx="7772400" cy="628061"/>
          </a:xfrm>
        </p:spPr>
        <p:txBody>
          <a:bodyPr>
            <a:noAutofit/>
          </a:bodyPr>
          <a:lstStyle/>
          <a:p>
            <a:pPr algn="ctr"/>
            <a:r>
              <a:rPr lang="ru-RU" sz="36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Заголовок 1"/>
          <p:cNvSpPr txBox="1"/>
          <p:nvPr/>
        </p:nvSpPr>
        <p:spPr>
          <a:xfrm>
            <a:off x="289560" y="1562149"/>
            <a:ext cx="8567059" cy="10896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Налоговые доходы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поступлении от уплаты федеральных, региональных и местных налогов и сборов, предусмотренных </a:t>
            </a:r>
            <a:r>
              <a:rPr lang="ru-RU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Налоговым Кодексом Российской Федерации, </a:t>
            </a:r>
            <a:r>
              <a:rPr lang="ru-RU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нормативными правовыми актами </a:t>
            </a:r>
            <a:r>
              <a:rPr lang="ru-RU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Жемчужинского </a:t>
            </a:r>
            <a:r>
              <a:rPr lang="ru-RU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сельского </a:t>
            </a:r>
            <a:r>
              <a:rPr lang="ru-RU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поселения Нижнегорского района Республики Крым</a:t>
            </a:r>
            <a:endParaRPr lang="ru-RU" sz="2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/>
          <p:nvPr/>
        </p:nvSpPr>
        <p:spPr>
          <a:xfrm>
            <a:off x="487680" y="2968583"/>
            <a:ext cx="8351521" cy="11462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endParaRPr lang="ru-RU" sz="2400" b="1" u="sng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endParaRPr lang="ru-RU" sz="2400" b="1" u="sng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u="sng" dirty="0" smtClean="0">
                <a:solidFill>
                  <a:srgbClr val="12948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Неналоговые </a:t>
            </a:r>
            <a:r>
              <a:rPr lang="ru-RU" sz="2400" b="1" u="sng" dirty="0">
                <a:solidFill>
                  <a:srgbClr val="12948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доходы</a:t>
            </a:r>
            <a:r>
              <a:rPr lang="ru-RU" sz="2400" dirty="0">
                <a:solidFill>
                  <a:srgbClr val="12948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платежи, которые включают в себя: доход от использования имущества, штрафы за нарушение </a:t>
            </a:r>
            <a:r>
              <a:rPr lang="ru-RU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законодательства</a:t>
            </a:r>
            <a:endParaRPr lang="ru-RU" sz="2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/>
          <p:nvPr/>
        </p:nvSpPr>
        <p:spPr>
          <a:xfrm>
            <a:off x="213360" y="5105400"/>
            <a:ext cx="8686801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u="sng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Безвозмездные поступления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поступления в местный бюджет из бюджета Республики Крым – МБТ в виде дотаций, субсидий, субвенций и иных МБТ.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104</TotalTime>
  <Words>693</Words>
  <Application>WPS Presentation</Application>
  <PresentationFormat>Экран (4:3)</PresentationFormat>
  <Paragraphs>146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Параллакс</vt:lpstr>
      <vt:lpstr>Бюджет для граждан</vt:lpstr>
      <vt:lpstr>Понятие бюджета</vt:lpstr>
      <vt:lpstr> Доходная часть местных бюджетов состоит из собственных доходов и поступлений от регулирующих доходов, она также может включать финансовую помощь в различных формах (дотации, субвенции, средства фонда финансовой поддержки муниципальных образований), средства по взаимным расчетам.</vt:lpstr>
      <vt:lpstr>Слайд 4</vt:lpstr>
      <vt:lpstr>Стадии бюджетного процесса</vt:lpstr>
      <vt:lpstr>На основе чего составляется проект бюджета</vt:lpstr>
      <vt:lpstr>Публичные слушания по проекту бюджета</vt:lpstr>
      <vt:lpstr>Основные характеристики бюджета  муниципального образования  Жемчужинское сельское поселение  Нижнегорского района Республики Крым  на 2024 год и на плановый период 2025 и 2026 годов  </vt:lpstr>
      <vt:lpstr>Доходы бюджета:</vt:lpstr>
      <vt:lpstr>Объем бюджета муниципального образования Жемчужинское сельское поселение Нижнегорского  района Республики Крым  на 2024 год и на плановый период 2025 и 2026 годов</vt:lpstr>
      <vt:lpstr>Объем бюджета муниципального образования Жемчужинское сельское поселение  Нижнегорского района Республики Крым  на 2024 год и на плановый период 2025 и 2026 годов</vt:lpstr>
      <vt:lpstr>Объем бюджета муниципального образования Жемчужинское сельское поселение  Нижнегорского района Республики Крым  на 2024 год и на плановый период 2025 и 2026 годов</vt:lpstr>
      <vt:lpstr>Межбюджетные трансферты:</vt:lpstr>
      <vt:lpstr>  Функциональное строение расходов бюджета муниципального образования Жемчужинское сельское поселение  Нижнегорского района Республики Крым  на 2024 год и на плановый период 2025 и 2026 годов</vt:lpstr>
      <vt:lpstr>  Функциональное строение расходов бюджета муниципального образования  Жемчужинское сельское поселение  Нижнегорского района Республики Крым  на 2024 год и на плановый период 2025 и 2026 годов </vt:lpstr>
      <vt:lpstr>Функциональное строение расходов бюджета муниципального образования  Жемчужинское сельское поселение  Нижнегорского района Республики Крым  на 2024 год и на плановый период 2025 и 2026 годов</vt:lpstr>
      <vt:lpstr>Муниципальные программы, предусмотренные в бюджете мунципального образования Жемчужинское сельское поселение Нижнегорского района Республики Крым на 2024 год и на плановый период 2025 и 2026 годов</vt:lpstr>
      <vt:lpstr>Спасибо за внимание!  Информацию о бюджете можно получить на официальном Портале Правительства Республики Крым на странице Нижнегорского муниципального района (nijno.rk.gov.ru) в разделе «Районная власть», подраздел «Жемчужинский сельский совет», на информационном стенде Жемчужинского сельского совета Нижнегорского района Республики Крымпо адресу: с. Жемчужина, ул. Школьная, дом 2. и на официальном сайте Жемчужинского сельского поселения Нижнегорского района Республики Крым (http://жемчужинское-сп.рф) в сети Интернет.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Николай Кабанов</cp:lastModifiedBy>
  <cp:revision>170</cp:revision>
  <dcterms:created xsi:type="dcterms:W3CDTF">2016-11-18T14:12:00Z</dcterms:created>
  <dcterms:modified xsi:type="dcterms:W3CDTF">2024-03-22T15:25:16Z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2201F3893E7C471A806682746BE82DA8</vt:lpwstr>
  </property>
  <property fmtid="{D5CDD505-2E9C-101B-9397-08002B2CF9AE}" pid="3" name="KSOProductBuildVer">
    <vt:lpwstr>1049-11.2.0.11029</vt:lpwstr>
  </property>
</Properties>
</file>