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64" r:id="rId5"/>
    <p:sldId id="263" r:id="rId6"/>
    <p:sldId id="267" r:id="rId7"/>
    <p:sldId id="266" r:id="rId8"/>
    <p:sldId id="268" r:id="rId9"/>
    <p:sldId id="270" r:id="rId10"/>
    <p:sldId id="273" r:id="rId11"/>
    <p:sldId id="257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0056A4"/>
    <a:srgbClr val="EF7D00"/>
    <a:srgbClr val="005FAB"/>
    <a:srgbClr val="F8D3BA"/>
    <a:srgbClr val="F5BE99"/>
    <a:srgbClr val="0069B4"/>
    <a:srgbClr val="324D1F"/>
    <a:srgbClr val="E87A6F"/>
    <a:srgbClr val="E8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EDDD6-EDA2-4FA3-BF7C-FC765B326D1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A46063-7C06-47D1-93DE-11210C6D11A7}">
      <dgm:prSet phldrT="[Текст]"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16.03-22.03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17A86F9-9AC3-48E6-8C8D-13CB25BEEBA5}" type="parTrans" cxnId="{A1EE2C6F-7F45-4C65-BB5B-8575ABFB164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14742A9-010A-4F1E-ACBD-4FE9ACF230A9}" type="sibTrans" cxnId="{A1EE2C6F-7F45-4C65-BB5B-8575ABFB164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7A3B862-7296-4B54-A211-907702DD896A}">
      <dgm:prSet phldrT="[Текст]"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Симферопольский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DDFE844-D1B3-4041-BE8C-409057794BF1}" type="parTrans" cxnId="{5A4B2F67-8C91-44F0-B442-258A7A4285B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48BA96D-61D0-4F58-8E3C-72334FB23D1A}" type="sibTrans" cxnId="{5A4B2F67-8C91-44F0-B442-258A7A4285B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AB2096B-909A-49B5-85DE-662D170F5B75}">
      <dgm:prSet phldrT="[Текст]"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Ленинский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3463187-1567-4757-BCC8-CEB26A9287D1}" type="parTrans" cxnId="{BD221565-2BD4-4F0A-9E40-21E0B9993622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E41E27E-5063-485D-A6DB-187EC90C773F}" type="sibTrans" cxnId="{BD221565-2BD4-4F0A-9E40-21E0B9993622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14691CE-3ACF-40DB-8B28-9DD244A9046C}">
      <dgm:prSet phldrT="[Текст]"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22.03-25.03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205A7B-FBE3-4A98-A6CD-0469B3DF1BC0}" type="parTrans" cxnId="{36B6FB36-6E14-45CD-9459-267689D016CA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01289AA-BFBE-4198-A502-2FA6273B8E81}" type="sibTrans" cxnId="{36B6FB36-6E14-45CD-9459-267689D016CA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F10AECA-88A8-4C77-B053-E822FE4FD903}">
      <dgm:prSet phldrT="[Текст]"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Советский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37633C-0901-4E7D-B7E8-271638840E9A}" type="parTrans" cxnId="{80ACBE93-5D42-47C1-B0EE-B643F63A3B9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685D84B-C259-4CCB-A73B-CD7AFC1C500C}" type="sibTrans" cxnId="{80ACBE93-5D42-47C1-B0EE-B643F63A3B9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EAC5935-A248-4F13-BDCC-3276F7C31488}">
      <dgm:prSet phldrT="[Текст]"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Красноперекопский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B81B90-AFF3-40CD-B8F8-7F833B67FB1D}" type="parTrans" cxnId="{75D89197-51A3-454B-BE1B-C24A9D3B9CB3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7224419-D13D-404B-9742-21201C7D53A8}" type="sibTrans" cxnId="{75D89197-51A3-454B-BE1B-C24A9D3B9CB3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E7BED1A-DAA9-4356-92C4-86E1A8FF392A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25.03-30.03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7382CC5-E09E-40C7-BA8F-C6CB178B3B52}" type="parTrans" cxnId="{D8384B28-4A4C-49E0-9584-F9304376F67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A7B78D-488D-464B-A2CC-84B714BF3A89}" type="sibTrans" cxnId="{D8384B28-4A4C-49E0-9584-F9304376F67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F169D4-B900-46E5-8CFD-F42B14CCDC6C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30.03-04.04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C793ACC-76EE-4A58-807C-9B7DD25D2347}" type="parTrans" cxnId="{6633B3DE-B5E0-45DD-8B5E-BDB1C71FFEC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4D80B09-7874-47D8-BABF-D58C99F1D2B7}" type="sibTrans" cxnId="{6633B3DE-B5E0-45DD-8B5E-BDB1C71FFEC8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896B09E-067E-4DB7-92E7-26B5751E21D2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04.04-07.04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9AA6B95-C86D-43A7-8682-F2C44A5E8C49}" type="parTrans" cxnId="{3CBF1E01-6B96-49AF-BD97-F17EE6CAEE3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0F6C1AA-8FC1-44B1-86C3-1DCBCFE90BF1}" type="sibTrans" cxnId="{3CBF1E01-6B96-49AF-BD97-F17EE6CAEE3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B9A7745-25E2-45FD-BEE3-F06D69B0020E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07.04-12.04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C82E719-66E7-4F07-905B-8AD189279DB4}" type="parTrans" cxnId="{7643813B-1C42-4D04-9F69-B8D47797EDF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AF89CB8-6229-4C6B-ADEB-F034F7E21867}" type="sibTrans" cxnId="{7643813B-1C42-4D04-9F69-B8D47797EDF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0B0676D-F730-411E-A3DA-F9EA84376690}">
      <dgm:prSet custT="1"/>
      <dgm:spPr>
        <a:solidFill>
          <a:srgbClr val="EF7D00"/>
        </a:solidFill>
      </dgm:spPr>
      <dgm:t>
        <a:bodyPr/>
        <a:lstStyle/>
        <a:p>
          <a:r>
            <a:rPr lang="ru-RU" sz="3000" b="1" dirty="0" smtClean="0">
              <a:latin typeface="Roboto" panose="02000000000000000000" pitchFamily="2" charset="0"/>
              <a:ea typeface="Roboto" panose="02000000000000000000" pitchFamily="2" charset="0"/>
            </a:rPr>
            <a:t>12.04-15.04</a:t>
          </a:r>
          <a:endParaRPr lang="ru-RU" sz="30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376FB2-DA8D-44BE-8082-36D62CBE83AE}" type="parTrans" cxnId="{B0AC6D79-04F6-4D64-BF3B-8EB7137F8B3F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073F24-C1CF-4799-9E08-C14FA59A743B}" type="sibTrans" cxnId="{B0AC6D79-04F6-4D64-BF3B-8EB7137F8B3F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5CDFC2A-E56A-46F4-BFD4-8ADF9C64A1C4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Красногвардейский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92CBEB6-026D-4CC5-8A33-C5B6F451FC9E}" type="parTrans" cxnId="{0B6F9A29-1C05-4032-B581-42BCD9359EE9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628D1B3-7746-4CA5-B1F8-03C1D86DBEB6}" type="sibTrans" cxnId="{0B6F9A29-1C05-4032-B581-42BCD9359EE9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8F68D3-527B-4719-BF51-03C6E0E477AE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Черноморский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3E7EEF-212C-4357-9F77-BC65B66D7429}" type="parTrans" cxnId="{A8718C44-F227-4A37-B0A3-0F9B2995DAE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69646F8-2935-4A15-A60C-85375AAF72D9}" type="sibTrans" cxnId="{A8718C44-F227-4A37-B0A3-0F9B2995DAEC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1B9B801-7BD4-43BD-81EF-305A015F6A56}">
      <dgm:prSet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Джанкойский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6283E2-0D96-4FCF-8D2E-D0951CCC8D72}" type="parTrans" cxnId="{2080A6EF-9B29-41E0-8983-A8741DDA6EF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F872E2B-E7E0-4BC5-A01D-E9618B12CE88}" type="sibTrans" cxnId="{2080A6EF-9B29-41E0-8983-A8741DDA6EF4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C6A1F42-B497-49C9-A8BF-8F779736A02B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Бахчисарайский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E835EAB-6C72-4B81-902C-081FEDA89DF4}" type="parTrans" cxnId="{6B033AE7-E5BA-4CB3-A73A-2C7013459F00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8B93CAD-CB37-494C-A504-09C882EBE3A2}" type="sibTrans" cxnId="{6B033AE7-E5BA-4CB3-A73A-2C7013459F00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099A66-3AF4-44EC-9C9B-D42576C94D05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Белогорский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A4BB923-A97E-4323-B76F-A42B36F6744C}" type="parTrans" cxnId="{BCF2F5E2-5CB2-4388-8A26-A80579579577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E942F13-70B3-4C2F-8604-70578D2BC92B}" type="sibTrans" cxnId="{BCF2F5E2-5CB2-4388-8A26-A80579579577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765F0CD-8F20-4A9A-ABD7-A76D172FAD1B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Кировский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4592987-5000-434B-ACDF-67ECF56B0D28}" type="parTrans" cxnId="{18D9EAC2-4F48-4B52-BFA8-D133224BCA01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56E60D1-9192-4BA0-BA98-813001C5149B}" type="sibTrans" cxnId="{18D9EAC2-4F48-4B52-BFA8-D133224BCA01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3264C31-94A9-4188-A173-A8C4F27BCF75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Нижнегорский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540AEBE-841C-4FB5-B5CE-7B45C6434514}" type="parTrans" cxnId="{C0237372-0A4D-442B-9D2A-2CD20756A9CB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36BD069-66B0-4915-A84D-128C96738947}" type="sibTrans" cxnId="{C0237372-0A4D-442B-9D2A-2CD20756A9CB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FC664FB-E531-4591-AF66-73AF98061E74}">
      <dgm:prSet custT="1"/>
      <dgm:spPr/>
      <dgm:t>
        <a:bodyPr/>
        <a:lstStyle/>
        <a:p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Первомайский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AE545D-51AE-49B7-9F27-1C0F77A2CFC6}" type="parTrans" cxnId="{C419D1FC-B259-43D3-A4B2-F5E45494690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7C619EA-3C23-4B74-974A-C012C8631050}" type="sibTrans" cxnId="{C419D1FC-B259-43D3-A4B2-F5E45494690D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0B5F907-E84D-4B97-A72E-E16E4FD8A13F}">
      <dgm:prSet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Сакский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6ACDE15-4640-4B2C-9AD2-B3854D9DC37C}" type="parTrans" cxnId="{5CD8D494-8C3E-4FA9-BD18-29B7830CE61E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E14734B-D137-4FDB-99CA-DC85981EC3EC}" type="sibTrans" cxnId="{5CD8D494-8C3E-4FA9-BD18-29B7830CE61E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0474FB7-D793-41C3-9468-DE8D70A1C8B4}">
      <dgm:prSet custT="1"/>
      <dgm:spPr/>
      <dgm:t>
        <a:bodyPr/>
        <a:lstStyle/>
        <a:p>
          <a:r>
            <a:rPr lang="ru-RU" sz="1600" b="1" dirty="0" err="1" smtClean="0">
              <a:latin typeface="Roboto" panose="02000000000000000000" pitchFamily="2" charset="0"/>
              <a:ea typeface="Roboto" panose="02000000000000000000" pitchFamily="2" charset="0"/>
            </a:rPr>
            <a:t>Раздольненский</a:t>
          </a:r>
          <a:r>
            <a:rPr lang="ru-RU" sz="1600" b="1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B419AFC-EE5D-4F6E-9EF5-1FDEBA21ABD1}" type="parTrans" cxnId="{C307E477-A78A-4320-8DCA-43CEB629772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4BD12CD-7894-44DB-83F3-288169C12417}" type="sibTrans" cxnId="{C307E477-A78A-4320-8DCA-43CEB6297725}">
      <dgm:prSet/>
      <dgm:spPr/>
      <dgm:t>
        <a:bodyPr/>
        <a:lstStyle/>
        <a:p>
          <a:endParaRPr lang="ru-R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13F3E11-379E-4B06-BF37-F3E65263FF59}" type="pres">
      <dgm:prSet presAssocID="{5E1EDDD6-EDA2-4FA3-BF7C-FC765B326D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09178F-1BA3-4EA8-AB3A-0E8E67BB3081}" type="pres">
      <dgm:prSet presAssocID="{BCA46063-7C06-47D1-93DE-11210C6D11A7}" presName="linNode" presStyleCnt="0"/>
      <dgm:spPr/>
    </dgm:pt>
    <dgm:pt modelId="{7A7BE308-88C7-4AC5-9A1C-87DCE44690AE}" type="pres">
      <dgm:prSet presAssocID="{BCA46063-7C06-47D1-93DE-11210C6D11A7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A76AE-51D5-4F9B-8F97-62EB5AF82279}" type="pres">
      <dgm:prSet presAssocID="{BCA46063-7C06-47D1-93DE-11210C6D11A7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7AFF4-5103-4D65-B344-6537305879A0}" type="pres">
      <dgm:prSet presAssocID="{C14742A9-010A-4F1E-ACBD-4FE9ACF230A9}" presName="spacing" presStyleCnt="0"/>
      <dgm:spPr/>
    </dgm:pt>
    <dgm:pt modelId="{7275A6C5-9A61-4294-8789-4E44E6128121}" type="pres">
      <dgm:prSet presAssocID="{114691CE-3ACF-40DB-8B28-9DD244A9046C}" presName="linNode" presStyleCnt="0"/>
      <dgm:spPr/>
    </dgm:pt>
    <dgm:pt modelId="{CF5EAF1F-90C7-475B-B185-1E450B763C91}" type="pres">
      <dgm:prSet presAssocID="{114691CE-3ACF-40DB-8B28-9DD244A9046C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7763-F8F9-474B-BA23-55CB2671850C}" type="pres">
      <dgm:prSet presAssocID="{114691CE-3ACF-40DB-8B28-9DD244A9046C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EEB60-422A-4BFA-853D-EE7859370F0E}" type="pres">
      <dgm:prSet presAssocID="{601289AA-BFBE-4198-A502-2FA6273B8E81}" presName="spacing" presStyleCnt="0"/>
      <dgm:spPr/>
    </dgm:pt>
    <dgm:pt modelId="{A31A1458-D77C-437A-A01D-6647B85690F2}" type="pres">
      <dgm:prSet presAssocID="{8E7BED1A-DAA9-4356-92C4-86E1A8FF392A}" presName="linNode" presStyleCnt="0"/>
      <dgm:spPr/>
    </dgm:pt>
    <dgm:pt modelId="{2CBBAB17-F0D1-4CD9-9659-C96797961CA4}" type="pres">
      <dgm:prSet presAssocID="{8E7BED1A-DAA9-4356-92C4-86E1A8FF392A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368E-B9E5-47C6-8962-55C2CBCE178E}" type="pres">
      <dgm:prSet presAssocID="{8E7BED1A-DAA9-4356-92C4-86E1A8FF392A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8E080-A86A-4BCB-B03C-6AC84BBDCDDE}" type="pres">
      <dgm:prSet presAssocID="{B2A7B78D-488D-464B-A2CC-84B714BF3A89}" presName="spacing" presStyleCnt="0"/>
      <dgm:spPr/>
    </dgm:pt>
    <dgm:pt modelId="{34059420-5BD2-4C5E-B520-F69EF67AE1AA}" type="pres">
      <dgm:prSet presAssocID="{E3F169D4-B900-46E5-8CFD-F42B14CCDC6C}" presName="linNode" presStyleCnt="0"/>
      <dgm:spPr/>
    </dgm:pt>
    <dgm:pt modelId="{1D45948A-ECE2-4CE4-A4B5-0763DC8586DA}" type="pres">
      <dgm:prSet presAssocID="{E3F169D4-B900-46E5-8CFD-F42B14CCDC6C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71E71-E2E4-4B60-BD9C-89B02C72CD23}" type="pres">
      <dgm:prSet presAssocID="{E3F169D4-B900-46E5-8CFD-F42B14CCDC6C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B2BBA-07DC-4C26-B800-74A894CA194C}" type="pres">
      <dgm:prSet presAssocID="{94D80B09-7874-47D8-BABF-D58C99F1D2B7}" presName="spacing" presStyleCnt="0"/>
      <dgm:spPr/>
    </dgm:pt>
    <dgm:pt modelId="{A3E24547-2094-41EB-93E2-70B9E9D2506B}" type="pres">
      <dgm:prSet presAssocID="{6896B09E-067E-4DB7-92E7-26B5751E21D2}" presName="linNode" presStyleCnt="0"/>
      <dgm:spPr/>
    </dgm:pt>
    <dgm:pt modelId="{C0E3B649-9D71-4C6C-AB18-A9581FEB7E2B}" type="pres">
      <dgm:prSet presAssocID="{6896B09E-067E-4DB7-92E7-26B5751E21D2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FD99A-0038-44A7-B69B-78FC029F7517}" type="pres">
      <dgm:prSet presAssocID="{6896B09E-067E-4DB7-92E7-26B5751E21D2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2018E-3330-49E3-B8E4-23542622565B}" type="pres">
      <dgm:prSet presAssocID="{00F6C1AA-8FC1-44B1-86C3-1DCBCFE90BF1}" presName="spacing" presStyleCnt="0"/>
      <dgm:spPr/>
    </dgm:pt>
    <dgm:pt modelId="{2636166A-176C-4E4F-BE24-D7403068DE4D}" type="pres">
      <dgm:prSet presAssocID="{4B9A7745-25E2-45FD-BEE3-F06D69B0020E}" presName="linNode" presStyleCnt="0"/>
      <dgm:spPr/>
    </dgm:pt>
    <dgm:pt modelId="{76CA6DF2-B068-4BCC-90E7-A4B17D1A897D}" type="pres">
      <dgm:prSet presAssocID="{4B9A7745-25E2-45FD-BEE3-F06D69B0020E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7844-AE36-4E35-B817-1281596D24FC}" type="pres">
      <dgm:prSet presAssocID="{4B9A7745-25E2-45FD-BEE3-F06D69B0020E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38DAF-E62D-43F0-9ACE-D7F78B31A10D}" type="pres">
      <dgm:prSet presAssocID="{8AF89CB8-6229-4C6B-ADEB-F034F7E21867}" presName="spacing" presStyleCnt="0"/>
      <dgm:spPr/>
    </dgm:pt>
    <dgm:pt modelId="{3C8C67F2-AC58-4F54-82A1-9B1ED619C1BE}" type="pres">
      <dgm:prSet presAssocID="{A0B0676D-F730-411E-A3DA-F9EA84376690}" presName="linNode" presStyleCnt="0"/>
      <dgm:spPr/>
    </dgm:pt>
    <dgm:pt modelId="{6A1828FA-6663-4A8F-927D-685DB0671ACC}" type="pres">
      <dgm:prSet presAssocID="{A0B0676D-F730-411E-A3DA-F9EA84376690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67B2D-625D-4E80-BEA0-BFA3C3F0ECD0}" type="pres">
      <dgm:prSet presAssocID="{A0B0676D-F730-411E-A3DA-F9EA84376690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C798F-9A04-4A80-AA04-6304C431A528}" type="presOf" srcId="{20474FB7-D793-41C3-9468-DE8D70A1C8B4}" destId="{D9C67B2D-625D-4E80-BEA0-BFA3C3F0ECD0}" srcOrd="0" destOrd="1" presId="urn:microsoft.com/office/officeart/2005/8/layout/vList6"/>
    <dgm:cxn modelId="{769F4BC2-2027-410E-B7C4-F80C3400541C}" type="presOf" srcId="{1FC664FB-E531-4591-AF66-73AF98061E74}" destId="{89CE7844-AE36-4E35-B817-1281596D24FC}" srcOrd="0" destOrd="1" presId="urn:microsoft.com/office/officeart/2005/8/layout/vList6"/>
    <dgm:cxn modelId="{6633B3DE-B5E0-45DD-8B5E-BDB1C71FFEC8}" srcId="{5E1EDDD6-EDA2-4FA3-BF7C-FC765B326D17}" destId="{E3F169D4-B900-46E5-8CFD-F42B14CCDC6C}" srcOrd="3" destOrd="0" parTransId="{BC793ACC-76EE-4A58-807C-9B7DD25D2347}" sibTransId="{94D80B09-7874-47D8-BABF-D58C99F1D2B7}"/>
    <dgm:cxn modelId="{C419D1FC-B259-43D3-A4B2-F5E45494690D}" srcId="{4B9A7745-25E2-45FD-BEE3-F06D69B0020E}" destId="{1FC664FB-E531-4591-AF66-73AF98061E74}" srcOrd="1" destOrd="0" parTransId="{44AE545D-51AE-49B7-9F27-1C0F77A2CFC6}" sibTransId="{A7C619EA-3C23-4B74-974A-C012C8631050}"/>
    <dgm:cxn modelId="{59C42F5B-A748-41BE-A7F6-C34E127808C4}" type="presOf" srcId="{9A099A66-3AF4-44EC-9C9B-D42576C94D05}" destId="{C52FD99A-0038-44A7-B69B-78FC029F7517}" srcOrd="0" destOrd="0" presId="urn:microsoft.com/office/officeart/2005/8/layout/vList6"/>
    <dgm:cxn modelId="{C0237372-0A4D-442B-9D2A-2CD20756A9CB}" srcId="{4B9A7745-25E2-45FD-BEE3-F06D69B0020E}" destId="{53264C31-94A9-4188-A173-A8C4F27BCF75}" srcOrd="0" destOrd="0" parTransId="{1540AEBE-841C-4FB5-B5CE-7B45C6434514}" sibTransId="{A36BD069-66B0-4915-A84D-128C96738947}"/>
    <dgm:cxn modelId="{A1EE2C6F-7F45-4C65-BB5B-8575ABFB1644}" srcId="{5E1EDDD6-EDA2-4FA3-BF7C-FC765B326D17}" destId="{BCA46063-7C06-47D1-93DE-11210C6D11A7}" srcOrd="0" destOrd="0" parTransId="{F17A86F9-9AC3-48E6-8C8D-13CB25BEEBA5}" sibTransId="{C14742A9-010A-4F1E-ACBD-4FE9ACF230A9}"/>
    <dgm:cxn modelId="{80ACBE93-5D42-47C1-B0EE-B643F63A3B98}" srcId="{114691CE-3ACF-40DB-8B28-9DD244A9046C}" destId="{0F10AECA-88A8-4C77-B053-E822FE4FD903}" srcOrd="0" destOrd="0" parTransId="{E337633C-0901-4E7D-B7E8-271638840E9A}" sibTransId="{1685D84B-C259-4CCB-A73B-CD7AFC1C500C}"/>
    <dgm:cxn modelId="{C05F5837-9420-4A75-8C2C-92F87BEE53C4}" type="presOf" srcId="{53264C31-94A9-4188-A173-A8C4F27BCF75}" destId="{89CE7844-AE36-4E35-B817-1281596D24FC}" srcOrd="0" destOrd="0" presId="urn:microsoft.com/office/officeart/2005/8/layout/vList6"/>
    <dgm:cxn modelId="{C307E477-A78A-4320-8DCA-43CEB6297725}" srcId="{A0B0676D-F730-411E-A3DA-F9EA84376690}" destId="{20474FB7-D793-41C3-9468-DE8D70A1C8B4}" srcOrd="1" destOrd="0" parTransId="{1B419AFC-EE5D-4F6E-9EF5-1FDEBA21ABD1}" sibTransId="{64BD12CD-7894-44DB-83F3-288169C12417}"/>
    <dgm:cxn modelId="{BCF2F5E2-5CB2-4388-8A26-A80579579577}" srcId="{6896B09E-067E-4DB7-92E7-26B5751E21D2}" destId="{9A099A66-3AF4-44EC-9C9B-D42576C94D05}" srcOrd="0" destOrd="0" parTransId="{8A4BB923-A97E-4323-B76F-A42B36F6744C}" sibTransId="{5E942F13-70B3-4C2F-8604-70578D2BC92B}"/>
    <dgm:cxn modelId="{93CFA958-7003-4F45-AC83-57090FB77FD5}" type="presOf" srcId="{A1B9B801-7BD4-43BD-81EF-305A015F6A56}" destId="{95371E71-E2E4-4B60-BD9C-89B02C72CD23}" srcOrd="0" destOrd="0" presId="urn:microsoft.com/office/officeart/2005/8/layout/vList6"/>
    <dgm:cxn modelId="{7643813B-1C42-4D04-9F69-B8D47797EDF5}" srcId="{5E1EDDD6-EDA2-4FA3-BF7C-FC765B326D17}" destId="{4B9A7745-25E2-45FD-BEE3-F06D69B0020E}" srcOrd="5" destOrd="0" parTransId="{CC82E719-66E7-4F07-905B-8AD189279DB4}" sibTransId="{8AF89CB8-6229-4C6B-ADEB-F034F7E21867}"/>
    <dgm:cxn modelId="{3CBF1E01-6B96-49AF-BD97-F17EE6CAEE3C}" srcId="{5E1EDDD6-EDA2-4FA3-BF7C-FC765B326D17}" destId="{6896B09E-067E-4DB7-92E7-26B5751E21D2}" srcOrd="4" destOrd="0" parTransId="{E9AA6B95-C86D-43A7-8682-F2C44A5E8C49}" sibTransId="{00F6C1AA-8FC1-44B1-86C3-1DCBCFE90BF1}"/>
    <dgm:cxn modelId="{0B6F9A29-1C05-4032-B581-42BCD9359EE9}" srcId="{8E7BED1A-DAA9-4356-92C4-86E1A8FF392A}" destId="{A5CDFC2A-E56A-46F4-BFD4-8ADF9C64A1C4}" srcOrd="0" destOrd="0" parTransId="{492CBEB6-026D-4CC5-8A33-C5B6F451FC9E}" sibTransId="{A628D1B3-7746-4CA5-B1F8-03C1D86DBEB6}"/>
    <dgm:cxn modelId="{D212297E-C1AE-44C3-ADD4-BD56C7F1DF2B}" type="presOf" srcId="{1AB2096B-909A-49B5-85DE-662D170F5B75}" destId="{AB8A76AE-51D5-4F9B-8F97-62EB5AF82279}" srcOrd="0" destOrd="1" presId="urn:microsoft.com/office/officeart/2005/8/layout/vList6"/>
    <dgm:cxn modelId="{D49F441A-243C-4D3B-A91A-08A13C32CAD2}" type="presOf" srcId="{BCA46063-7C06-47D1-93DE-11210C6D11A7}" destId="{7A7BE308-88C7-4AC5-9A1C-87DCE44690AE}" srcOrd="0" destOrd="0" presId="urn:microsoft.com/office/officeart/2005/8/layout/vList6"/>
    <dgm:cxn modelId="{6B033AE7-E5BA-4CB3-A73A-2C7013459F00}" srcId="{E3F169D4-B900-46E5-8CFD-F42B14CCDC6C}" destId="{3C6A1F42-B497-49C9-A8BF-8F779736A02B}" srcOrd="1" destOrd="0" parTransId="{DE835EAB-6C72-4B81-902C-081FEDA89DF4}" sibTransId="{18B93CAD-CB37-494C-A504-09C882EBE3A2}"/>
    <dgm:cxn modelId="{5CD8D494-8C3E-4FA9-BD18-29B7830CE61E}" srcId="{A0B0676D-F730-411E-A3DA-F9EA84376690}" destId="{70B5F907-E84D-4B97-A72E-E16E4FD8A13F}" srcOrd="0" destOrd="0" parTransId="{26ACDE15-4640-4B2C-9AD2-B3854D9DC37C}" sibTransId="{8E14734B-D137-4FDB-99CA-DC85981EC3EC}"/>
    <dgm:cxn modelId="{75D89197-51A3-454B-BE1B-C24A9D3B9CB3}" srcId="{114691CE-3ACF-40DB-8B28-9DD244A9046C}" destId="{7EAC5935-A248-4F13-BDCC-3276F7C31488}" srcOrd="1" destOrd="0" parTransId="{C0B81B90-AFF3-40CD-B8F8-7F833B67FB1D}" sibTransId="{E7224419-D13D-404B-9742-21201C7D53A8}"/>
    <dgm:cxn modelId="{BD221565-2BD4-4F0A-9E40-21E0B9993622}" srcId="{BCA46063-7C06-47D1-93DE-11210C6D11A7}" destId="{1AB2096B-909A-49B5-85DE-662D170F5B75}" srcOrd="1" destOrd="0" parTransId="{C3463187-1567-4757-BCC8-CEB26A9287D1}" sibTransId="{0E41E27E-5063-485D-A6DB-187EC90C773F}"/>
    <dgm:cxn modelId="{2F203C02-85C4-4729-99EA-2C2E2B7BD562}" type="presOf" srcId="{6896B09E-067E-4DB7-92E7-26B5751E21D2}" destId="{C0E3B649-9D71-4C6C-AB18-A9581FEB7E2B}" srcOrd="0" destOrd="0" presId="urn:microsoft.com/office/officeart/2005/8/layout/vList6"/>
    <dgm:cxn modelId="{A8718C44-F227-4A37-B0A3-0F9B2995DAEC}" srcId="{8E7BED1A-DAA9-4356-92C4-86E1A8FF392A}" destId="{9A8F68D3-527B-4719-BF51-03C6E0E477AE}" srcOrd="1" destOrd="0" parTransId="{B23E7EEF-212C-4357-9F77-BC65B66D7429}" sibTransId="{F69646F8-2935-4A15-A60C-85375AAF72D9}"/>
    <dgm:cxn modelId="{4063FE32-FAE7-4CA6-84E0-8D30DF54C0DA}" type="presOf" srcId="{114691CE-3ACF-40DB-8B28-9DD244A9046C}" destId="{CF5EAF1F-90C7-475B-B185-1E450B763C91}" srcOrd="0" destOrd="0" presId="urn:microsoft.com/office/officeart/2005/8/layout/vList6"/>
    <dgm:cxn modelId="{6495A5F8-12D3-4E2F-976C-9C4B2E73811A}" type="presOf" srcId="{0F10AECA-88A8-4C77-B053-E822FE4FD903}" destId="{A3957763-F8F9-474B-BA23-55CB2671850C}" srcOrd="0" destOrd="0" presId="urn:microsoft.com/office/officeart/2005/8/layout/vList6"/>
    <dgm:cxn modelId="{26B00C50-BC0B-4A50-A61B-EFFE74E493A5}" type="presOf" srcId="{E3F169D4-B900-46E5-8CFD-F42B14CCDC6C}" destId="{1D45948A-ECE2-4CE4-A4B5-0763DC8586DA}" srcOrd="0" destOrd="0" presId="urn:microsoft.com/office/officeart/2005/8/layout/vList6"/>
    <dgm:cxn modelId="{9656D755-ADB2-4A6D-907D-09A5699853FC}" type="presOf" srcId="{A5CDFC2A-E56A-46F4-BFD4-8ADF9C64A1C4}" destId="{D86F368E-B9E5-47C6-8962-55C2CBCE178E}" srcOrd="0" destOrd="0" presId="urn:microsoft.com/office/officeart/2005/8/layout/vList6"/>
    <dgm:cxn modelId="{36B6FB36-6E14-45CD-9459-267689D016CA}" srcId="{5E1EDDD6-EDA2-4FA3-BF7C-FC765B326D17}" destId="{114691CE-3ACF-40DB-8B28-9DD244A9046C}" srcOrd="1" destOrd="0" parTransId="{B8205A7B-FBE3-4A98-A6CD-0469B3DF1BC0}" sibTransId="{601289AA-BFBE-4198-A502-2FA6273B8E81}"/>
    <dgm:cxn modelId="{5D671D6C-9C62-4C95-85A3-DE40B221259C}" type="presOf" srcId="{3C6A1F42-B497-49C9-A8BF-8F779736A02B}" destId="{95371E71-E2E4-4B60-BD9C-89B02C72CD23}" srcOrd="0" destOrd="1" presId="urn:microsoft.com/office/officeart/2005/8/layout/vList6"/>
    <dgm:cxn modelId="{0C136ACE-F2E7-411B-849A-2F7AC43545F8}" type="presOf" srcId="{4B9A7745-25E2-45FD-BEE3-F06D69B0020E}" destId="{76CA6DF2-B068-4BCC-90E7-A4B17D1A897D}" srcOrd="0" destOrd="0" presId="urn:microsoft.com/office/officeart/2005/8/layout/vList6"/>
    <dgm:cxn modelId="{4EA0287E-7521-4814-8403-B8B2B74BBD99}" type="presOf" srcId="{7EAC5935-A248-4F13-BDCC-3276F7C31488}" destId="{A3957763-F8F9-474B-BA23-55CB2671850C}" srcOrd="0" destOrd="1" presId="urn:microsoft.com/office/officeart/2005/8/layout/vList6"/>
    <dgm:cxn modelId="{2080A6EF-9B29-41E0-8983-A8741DDA6EF4}" srcId="{E3F169D4-B900-46E5-8CFD-F42B14CCDC6C}" destId="{A1B9B801-7BD4-43BD-81EF-305A015F6A56}" srcOrd="0" destOrd="0" parTransId="{436283E2-0D96-4FCF-8D2E-D0951CCC8D72}" sibTransId="{AF872E2B-E7E0-4BC5-A01D-E9618B12CE88}"/>
    <dgm:cxn modelId="{0211E051-B7EE-4ECC-8DD1-A3FD3043F224}" type="presOf" srcId="{47A3B862-7296-4B54-A211-907702DD896A}" destId="{AB8A76AE-51D5-4F9B-8F97-62EB5AF82279}" srcOrd="0" destOrd="0" presId="urn:microsoft.com/office/officeart/2005/8/layout/vList6"/>
    <dgm:cxn modelId="{D8384B28-4A4C-49E0-9584-F9304376F67D}" srcId="{5E1EDDD6-EDA2-4FA3-BF7C-FC765B326D17}" destId="{8E7BED1A-DAA9-4356-92C4-86E1A8FF392A}" srcOrd="2" destOrd="0" parTransId="{D7382CC5-E09E-40C7-BA8F-C6CB178B3B52}" sibTransId="{B2A7B78D-488D-464B-A2CC-84B714BF3A89}"/>
    <dgm:cxn modelId="{43BDEA40-D74A-416B-A551-2DA822A691EE}" type="presOf" srcId="{9A8F68D3-527B-4719-BF51-03C6E0E477AE}" destId="{D86F368E-B9E5-47C6-8962-55C2CBCE178E}" srcOrd="0" destOrd="1" presId="urn:microsoft.com/office/officeart/2005/8/layout/vList6"/>
    <dgm:cxn modelId="{41F0A6FA-E2C1-4499-B0C8-2577EBFA5143}" type="presOf" srcId="{70B5F907-E84D-4B97-A72E-E16E4FD8A13F}" destId="{D9C67B2D-625D-4E80-BEA0-BFA3C3F0ECD0}" srcOrd="0" destOrd="0" presId="urn:microsoft.com/office/officeart/2005/8/layout/vList6"/>
    <dgm:cxn modelId="{68593141-60A0-4917-BE7E-A00C91A5C352}" type="presOf" srcId="{A0B0676D-F730-411E-A3DA-F9EA84376690}" destId="{6A1828FA-6663-4A8F-927D-685DB0671ACC}" srcOrd="0" destOrd="0" presId="urn:microsoft.com/office/officeart/2005/8/layout/vList6"/>
    <dgm:cxn modelId="{5A4B2F67-8C91-44F0-B442-258A7A4285B4}" srcId="{BCA46063-7C06-47D1-93DE-11210C6D11A7}" destId="{47A3B862-7296-4B54-A211-907702DD896A}" srcOrd="0" destOrd="0" parTransId="{4DDFE844-D1B3-4041-BE8C-409057794BF1}" sibTransId="{D48BA96D-61D0-4F58-8E3C-72334FB23D1A}"/>
    <dgm:cxn modelId="{B0AC6D79-04F6-4D64-BF3B-8EB7137F8B3F}" srcId="{5E1EDDD6-EDA2-4FA3-BF7C-FC765B326D17}" destId="{A0B0676D-F730-411E-A3DA-F9EA84376690}" srcOrd="6" destOrd="0" parTransId="{44376FB2-DA8D-44BE-8082-36D62CBE83AE}" sibTransId="{9A073F24-C1CF-4799-9E08-C14FA59A743B}"/>
    <dgm:cxn modelId="{00A3D361-1DED-47C9-844E-EF7AA0D54814}" type="presOf" srcId="{5E1EDDD6-EDA2-4FA3-BF7C-FC765B326D17}" destId="{813F3E11-379E-4B06-BF37-F3E65263FF59}" srcOrd="0" destOrd="0" presId="urn:microsoft.com/office/officeart/2005/8/layout/vList6"/>
    <dgm:cxn modelId="{FD4E60F9-9630-406C-8B57-719A7092AC06}" type="presOf" srcId="{A765F0CD-8F20-4A9A-ABD7-A76D172FAD1B}" destId="{C52FD99A-0038-44A7-B69B-78FC029F7517}" srcOrd="0" destOrd="1" presId="urn:microsoft.com/office/officeart/2005/8/layout/vList6"/>
    <dgm:cxn modelId="{18D9EAC2-4F48-4B52-BFA8-D133224BCA01}" srcId="{6896B09E-067E-4DB7-92E7-26B5751E21D2}" destId="{A765F0CD-8F20-4A9A-ABD7-A76D172FAD1B}" srcOrd="1" destOrd="0" parTransId="{D4592987-5000-434B-ACDF-67ECF56B0D28}" sibTransId="{756E60D1-9192-4BA0-BA98-813001C5149B}"/>
    <dgm:cxn modelId="{D186077E-7F1E-4AC0-BBF7-82C1F75572EA}" type="presOf" srcId="{8E7BED1A-DAA9-4356-92C4-86E1A8FF392A}" destId="{2CBBAB17-F0D1-4CD9-9659-C96797961CA4}" srcOrd="0" destOrd="0" presId="urn:microsoft.com/office/officeart/2005/8/layout/vList6"/>
    <dgm:cxn modelId="{CD104689-8125-4E9F-88D0-61033DCE43E5}" type="presParOf" srcId="{813F3E11-379E-4B06-BF37-F3E65263FF59}" destId="{B809178F-1BA3-4EA8-AB3A-0E8E67BB3081}" srcOrd="0" destOrd="0" presId="urn:microsoft.com/office/officeart/2005/8/layout/vList6"/>
    <dgm:cxn modelId="{A3A384BF-8544-4650-8D77-906CE3D8AA86}" type="presParOf" srcId="{B809178F-1BA3-4EA8-AB3A-0E8E67BB3081}" destId="{7A7BE308-88C7-4AC5-9A1C-87DCE44690AE}" srcOrd="0" destOrd="0" presId="urn:microsoft.com/office/officeart/2005/8/layout/vList6"/>
    <dgm:cxn modelId="{97285FBB-B6C0-4EB1-9654-DE825E2B74FB}" type="presParOf" srcId="{B809178F-1BA3-4EA8-AB3A-0E8E67BB3081}" destId="{AB8A76AE-51D5-4F9B-8F97-62EB5AF82279}" srcOrd="1" destOrd="0" presId="urn:microsoft.com/office/officeart/2005/8/layout/vList6"/>
    <dgm:cxn modelId="{34EE6B03-A6D6-432F-8778-8AC52CD1B9F1}" type="presParOf" srcId="{813F3E11-379E-4B06-BF37-F3E65263FF59}" destId="{17D7AFF4-5103-4D65-B344-6537305879A0}" srcOrd="1" destOrd="0" presId="urn:microsoft.com/office/officeart/2005/8/layout/vList6"/>
    <dgm:cxn modelId="{E20D5879-6A63-4C23-996A-741939304277}" type="presParOf" srcId="{813F3E11-379E-4B06-BF37-F3E65263FF59}" destId="{7275A6C5-9A61-4294-8789-4E44E6128121}" srcOrd="2" destOrd="0" presId="urn:microsoft.com/office/officeart/2005/8/layout/vList6"/>
    <dgm:cxn modelId="{BD9A6B52-CDAF-4AB9-9A68-287B23A19DC7}" type="presParOf" srcId="{7275A6C5-9A61-4294-8789-4E44E6128121}" destId="{CF5EAF1F-90C7-475B-B185-1E450B763C91}" srcOrd="0" destOrd="0" presId="urn:microsoft.com/office/officeart/2005/8/layout/vList6"/>
    <dgm:cxn modelId="{CEA0EEB4-75B1-4378-9901-3A4FAB0E826D}" type="presParOf" srcId="{7275A6C5-9A61-4294-8789-4E44E6128121}" destId="{A3957763-F8F9-474B-BA23-55CB2671850C}" srcOrd="1" destOrd="0" presId="urn:microsoft.com/office/officeart/2005/8/layout/vList6"/>
    <dgm:cxn modelId="{09C4F4F9-BB43-4797-B793-E11E59E2239F}" type="presParOf" srcId="{813F3E11-379E-4B06-BF37-F3E65263FF59}" destId="{329EEB60-422A-4BFA-853D-EE7859370F0E}" srcOrd="3" destOrd="0" presId="urn:microsoft.com/office/officeart/2005/8/layout/vList6"/>
    <dgm:cxn modelId="{1D1995AF-7C31-4428-8162-208E9916CD79}" type="presParOf" srcId="{813F3E11-379E-4B06-BF37-F3E65263FF59}" destId="{A31A1458-D77C-437A-A01D-6647B85690F2}" srcOrd="4" destOrd="0" presId="urn:microsoft.com/office/officeart/2005/8/layout/vList6"/>
    <dgm:cxn modelId="{5A28C18F-9E59-4EC6-A161-AFE26748F470}" type="presParOf" srcId="{A31A1458-D77C-437A-A01D-6647B85690F2}" destId="{2CBBAB17-F0D1-4CD9-9659-C96797961CA4}" srcOrd="0" destOrd="0" presId="urn:microsoft.com/office/officeart/2005/8/layout/vList6"/>
    <dgm:cxn modelId="{C29B4C57-576C-4D6A-A816-48F7A438DE75}" type="presParOf" srcId="{A31A1458-D77C-437A-A01D-6647B85690F2}" destId="{D86F368E-B9E5-47C6-8962-55C2CBCE178E}" srcOrd="1" destOrd="0" presId="urn:microsoft.com/office/officeart/2005/8/layout/vList6"/>
    <dgm:cxn modelId="{94555BF6-0791-41AA-B463-44D1660B7AA9}" type="presParOf" srcId="{813F3E11-379E-4B06-BF37-F3E65263FF59}" destId="{7D78E080-A86A-4BCB-B03C-6AC84BBDCDDE}" srcOrd="5" destOrd="0" presId="urn:microsoft.com/office/officeart/2005/8/layout/vList6"/>
    <dgm:cxn modelId="{AA83DD83-EAB9-48D2-BF24-E4D7B8D883E4}" type="presParOf" srcId="{813F3E11-379E-4B06-BF37-F3E65263FF59}" destId="{34059420-5BD2-4C5E-B520-F69EF67AE1AA}" srcOrd="6" destOrd="0" presId="urn:microsoft.com/office/officeart/2005/8/layout/vList6"/>
    <dgm:cxn modelId="{BFC496A7-B288-42CF-9637-AEC4B1660A4E}" type="presParOf" srcId="{34059420-5BD2-4C5E-B520-F69EF67AE1AA}" destId="{1D45948A-ECE2-4CE4-A4B5-0763DC8586DA}" srcOrd="0" destOrd="0" presId="urn:microsoft.com/office/officeart/2005/8/layout/vList6"/>
    <dgm:cxn modelId="{18CA8765-4561-4D40-961A-DC923ADC13AB}" type="presParOf" srcId="{34059420-5BD2-4C5E-B520-F69EF67AE1AA}" destId="{95371E71-E2E4-4B60-BD9C-89B02C72CD23}" srcOrd="1" destOrd="0" presId="urn:microsoft.com/office/officeart/2005/8/layout/vList6"/>
    <dgm:cxn modelId="{377A1727-BDDA-4540-AB19-F547D68E0CAC}" type="presParOf" srcId="{813F3E11-379E-4B06-BF37-F3E65263FF59}" destId="{2F3B2BBA-07DC-4C26-B800-74A894CA194C}" srcOrd="7" destOrd="0" presId="urn:microsoft.com/office/officeart/2005/8/layout/vList6"/>
    <dgm:cxn modelId="{AC2C212C-B2C7-48F7-8EBD-D1F6A6CA0195}" type="presParOf" srcId="{813F3E11-379E-4B06-BF37-F3E65263FF59}" destId="{A3E24547-2094-41EB-93E2-70B9E9D2506B}" srcOrd="8" destOrd="0" presId="urn:microsoft.com/office/officeart/2005/8/layout/vList6"/>
    <dgm:cxn modelId="{01C7A36E-E29C-4F6C-ABC5-DB51B99E8431}" type="presParOf" srcId="{A3E24547-2094-41EB-93E2-70B9E9D2506B}" destId="{C0E3B649-9D71-4C6C-AB18-A9581FEB7E2B}" srcOrd="0" destOrd="0" presId="urn:microsoft.com/office/officeart/2005/8/layout/vList6"/>
    <dgm:cxn modelId="{7C849DD5-6586-4569-B36E-D06A861BA2D6}" type="presParOf" srcId="{A3E24547-2094-41EB-93E2-70B9E9D2506B}" destId="{C52FD99A-0038-44A7-B69B-78FC029F7517}" srcOrd="1" destOrd="0" presId="urn:microsoft.com/office/officeart/2005/8/layout/vList6"/>
    <dgm:cxn modelId="{FB758F8F-F98A-4866-91FB-D90959D46641}" type="presParOf" srcId="{813F3E11-379E-4B06-BF37-F3E65263FF59}" destId="{4FD2018E-3330-49E3-B8E4-23542622565B}" srcOrd="9" destOrd="0" presId="urn:microsoft.com/office/officeart/2005/8/layout/vList6"/>
    <dgm:cxn modelId="{693993B5-1226-44DD-9E28-B5CE43B6C173}" type="presParOf" srcId="{813F3E11-379E-4B06-BF37-F3E65263FF59}" destId="{2636166A-176C-4E4F-BE24-D7403068DE4D}" srcOrd="10" destOrd="0" presId="urn:microsoft.com/office/officeart/2005/8/layout/vList6"/>
    <dgm:cxn modelId="{0567EBD7-2C9C-4DB9-9CDA-86E3F9415866}" type="presParOf" srcId="{2636166A-176C-4E4F-BE24-D7403068DE4D}" destId="{76CA6DF2-B068-4BCC-90E7-A4B17D1A897D}" srcOrd="0" destOrd="0" presId="urn:microsoft.com/office/officeart/2005/8/layout/vList6"/>
    <dgm:cxn modelId="{95C6415C-DF2B-4A1B-B973-7DDCA64C36CF}" type="presParOf" srcId="{2636166A-176C-4E4F-BE24-D7403068DE4D}" destId="{89CE7844-AE36-4E35-B817-1281596D24FC}" srcOrd="1" destOrd="0" presId="urn:microsoft.com/office/officeart/2005/8/layout/vList6"/>
    <dgm:cxn modelId="{4FB8CC5D-07B4-4B46-A7B3-26E13C9EEEBA}" type="presParOf" srcId="{813F3E11-379E-4B06-BF37-F3E65263FF59}" destId="{8BC38DAF-E62D-43F0-9ACE-D7F78B31A10D}" srcOrd="11" destOrd="0" presId="urn:microsoft.com/office/officeart/2005/8/layout/vList6"/>
    <dgm:cxn modelId="{1377758A-2E4E-49B3-BD9E-935FE03F8C8B}" type="presParOf" srcId="{813F3E11-379E-4B06-BF37-F3E65263FF59}" destId="{3C8C67F2-AC58-4F54-82A1-9B1ED619C1BE}" srcOrd="12" destOrd="0" presId="urn:microsoft.com/office/officeart/2005/8/layout/vList6"/>
    <dgm:cxn modelId="{E64404F4-3A77-427D-908C-823896CBC9E6}" type="presParOf" srcId="{3C8C67F2-AC58-4F54-82A1-9B1ED619C1BE}" destId="{6A1828FA-6663-4A8F-927D-685DB0671ACC}" srcOrd="0" destOrd="0" presId="urn:microsoft.com/office/officeart/2005/8/layout/vList6"/>
    <dgm:cxn modelId="{7167E051-AB14-4917-A960-666E87DBE353}" type="presParOf" srcId="{3C8C67F2-AC58-4F54-82A1-9B1ED619C1BE}" destId="{D9C67B2D-625D-4E80-BEA0-BFA3C3F0EC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ремонт проездов</a:t>
          </a:r>
        </a:p>
        <a:p>
          <a:pPr algn="ctr"/>
          <a:r>
            <a:rPr lang="ru-RU" sz="1800" dirty="0" smtClean="0">
              <a:solidFill>
                <a:schemeClr val="tx1"/>
              </a:solidFill>
            </a:rPr>
            <a:t>Работы по текущему ремонту (благоустройству) внутриквартальных проездов дворовой территории, расположенной по адресу: Республика Крым… </a:t>
          </a:r>
          <a:endParaRPr lang="ru-RU" sz="18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обеспечение освещения территорий</a:t>
          </a:r>
        </a:p>
        <a:p>
          <a:pPr algn="ctr"/>
          <a:r>
            <a:rPr lang="ru-RU" sz="1750" dirty="0" smtClean="0">
              <a:solidFill>
                <a:schemeClr val="tx1"/>
              </a:solidFill>
            </a:rPr>
            <a:t>Работы по текущему ремонту (благоустройству) наружного освещения дворовой территории, расположенной по адресу: Республика Крым…</a:t>
          </a:r>
        </a:p>
        <a:p>
          <a:pPr algn="ctr"/>
          <a:r>
            <a:rPr lang="ru-RU" sz="1750" dirty="0" smtClean="0">
              <a:solidFill>
                <a:schemeClr val="tx1"/>
              </a:solidFill>
            </a:rPr>
            <a:t>Работы по текущему ремонту (благоустройству) наружного освещения «аллеи Героев», расположенной по адресу: Республика Крым…. </a:t>
          </a:r>
          <a:endParaRPr lang="ru-RU" sz="1750" dirty="0">
            <a:solidFill>
              <a:schemeClr val="tx1"/>
            </a:solidFill>
          </a:endParaRP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endParaRPr lang="ru-RU" sz="1600" dirty="0"/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064084F8-2E59-4E72-964F-456550FEBF30}">
      <dgm:prSet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ремонт тротуаров и пешеходных дорожек</a:t>
          </a:r>
        </a:p>
        <a:p>
          <a:pPr algn="ctr"/>
          <a:r>
            <a:rPr lang="ru-RU" sz="1700" dirty="0" smtClean="0">
              <a:solidFill>
                <a:schemeClr val="tx1"/>
              </a:solidFill>
            </a:rPr>
            <a:t>Работы по текущему ремонту (благоустройству) тротуаров на дворовой территории, расположенной по адресу: Республика Крым…. </a:t>
          </a:r>
        </a:p>
        <a:p>
          <a:pPr algn="ctr"/>
          <a:r>
            <a:rPr lang="ru-RU" sz="1700" dirty="0" smtClean="0">
              <a:solidFill>
                <a:schemeClr val="tx1"/>
              </a:solidFill>
            </a:rPr>
            <a:t>Работы по текущему ремонту (благоустройству) пешеходных дорожек в парке, расположенном по адресу: …. </a:t>
          </a:r>
          <a:endParaRPr lang="ru-RU" sz="1700" dirty="0">
            <a:solidFill>
              <a:schemeClr val="tx1"/>
            </a:solidFill>
          </a:endParaRPr>
        </a:p>
      </dgm:t>
    </dgm:pt>
    <dgm:pt modelId="{9D3C25F8-998C-448D-8F52-92C1AA23A472}" type="parTrans" cxnId="{92602A13-2438-42FA-8826-8670FE36DDE3}">
      <dgm:prSet/>
      <dgm:spPr/>
      <dgm:t>
        <a:bodyPr/>
        <a:lstStyle/>
        <a:p>
          <a:endParaRPr lang="ru-RU" sz="1400"/>
        </a:p>
      </dgm:t>
    </dgm:pt>
    <dgm:pt modelId="{D5F9C6F0-CD21-4402-A5F8-A6583A306338}" type="sibTrans" cxnId="{92602A13-2438-42FA-8826-8670FE36DDE3}">
      <dgm:prSet/>
      <dgm:spPr/>
      <dgm:t>
        <a:bodyPr/>
        <a:lstStyle/>
        <a:p>
          <a:endParaRPr lang="ru-RU" sz="1400"/>
        </a:p>
      </dgm:t>
    </dgm:pt>
    <dgm:pt modelId="{A8FA1C6D-54CA-4A73-9C1D-152DF2263AE8}">
      <dgm:prSet custT="1"/>
      <dgm:spPr/>
      <dgm:t>
        <a:bodyPr/>
        <a:lstStyle/>
        <a:p>
          <a:endParaRPr lang="ru-RU" sz="1400" dirty="0"/>
        </a:p>
      </dgm:t>
    </dgm:pt>
    <dgm:pt modelId="{4F548856-AB23-4F96-8FE6-C57C0EE901EA}" type="parTrans" cxnId="{FB567B27-AFBA-4CA7-B0B2-0EDDD621766D}">
      <dgm:prSet/>
      <dgm:spPr/>
      <dgm:t>
        <a:bodyPr/>
        <a:lstStyle/>
        <a:p>
          <a:endParaRPr lang="ru-RU" sz="1400"/>
        </a:p>
      </dgm:t>
    </dgm:pt>
    <dgm:pt modelId="{3A77D3A6-8093-47B1-AB5E-D121E1615081}" type="sibTrans" cxnId="{FB567B27-AFBA-4CA7-B0B2-0EDDD621766D}">
      <dgm:prSet/>
      <dgm:spPr/>
      <dgm:t>
        <a:bodyPr/>
        <a:lstStyle/>
        <a:p>
          <a:endParaRPr lang="ru-RU" sz="1400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3" custScaleY="79905" custLinFactY="-13671" custLinFactNeighborX="-6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3" custScaleY="13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3" custScaleY="113492" custLinFactY="-3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3" custScaleY="10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31019-D3DC-45B4-A13A-0DFB785E6E8A}" type="pres">
      <dgm:prSet presAssocID="{064084F8-2E59-4E72-964F-456550FEBF30}" presName="parentText" presStyleLbl="node1" presStyleIdx="2" presStyleCnt="3" custLinFactNeighborY="-92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5817-BC34-4A81-AA95-6244FFD4F27A}" type="pres">
      <dgm:prSet presAssocID="{064084F8-2E59-4E72-964F-456550FEBF30}" presName="childText" presStyleLbl="revTx" presStyleIdx="2" presStyleCnt="3" custScaleY="5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85253-79F7-4DD0-BCBE-076C5C0A38B5}" type="presOf" srcId="{1BA771F2-33F0-4609-A39E-093B43B59C43}" destId="{3259826D-3EF3-4E25-8501-2BE6DB9B7995}" srcOrd="0" destOrd="0" presId="urn:microsoft.com/office/officeart/2005/8/layout/vList2"/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304356EC-B66F-4676-8B80-C7102B4C7F1D}" type="presOf" srcId="{A8FA1C6D-54CA-4A73-9C1D-152DF2263AE8}" destId="{1E485817-BC34-4A81-AA95-6244FFD4F27A}" srcOrd="0" destOrd="0" presId="urn:microsoft.com/office/officeart/2005/8/layout/vList2"/>
    <dgm:cxn modelId="{FB567B27-AFBA-4CA7-B0B2-0EDDD621766D}" srcId="{064084F8-2E59-4E72-964F-456550FEBF30}" destId="{A8FA1C6D-54CA-4A73-9C1D-152DF2263AE8}" srcOrd="0" destOrd="0" parTransId="{4F548856-AB23-4F96-8FE6-C57C0EE901EA}" sibTransId="{3A77D3A6-8093-47B1-AB5E-D121E1615081}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0586AB8F-54B6-4B5F-B708-E5EDBA422C86}" type="presOf" srcId="{B48EB572-9500-4367-BA99-9EEE491089D1}" destId="{BB55D3A1-827A-4660-9908-0B0DC1B036DC}" srcOrd="0" destOrd="0" presId="urn:microsoft.com/office/officeart/2005/8/layout/vList2"/>
    <dgm:cxn modelId="{9DEE76F3-59E3-459A-8F2D-535F90117C20}" type="presOf" srcId="{EBBD746E-A05E-4A4D-80C4-E9D91339D553}" destId="{0045A75A-16D1-4EC1-B3D7-76EF52C90CD0}" srcOrd="0" destOrd="0" presId="urn:microsoft.com/office/officeart/2005/8/layout/vList2"/>
    <dgm:cxn modelId="{247301A8-0EEB-431E-826B-B8067D61C356}" type="presOf" srcId="{3FAD3BA2-E337-42E9-9E14-5E14963B72F2}" destId="{5EB9A285-8DD3-4839-A4F9-49EC079F4D5F}" srcOrd="0" destOrd="0" presId="urn:microsoft.com/office/officeart/2005/8/layout/vList2"/>
    <dgm:cxn modelId="{AC7CF614-62B4-4645-9D28-ED806C1FF3E3}" type="presOf" srcId="{064084F8-2E59-4E72-964F-456550FEBF30}" destId="{F0731019-D3DC-45B4-A13A-0DFB785E6E8A}" srcOrd="0" destOrd="0" presId="urn:microsoft.com/office/officeart/2005/8/layout/vList2"/>
    <dgm:cxn modelId="{D0BEDE6F-B764-496E-ABBF-F67FE07DA3A4}" type="presOf" srcId="{F078EC04-F299-40E5-8A3A-ED2EDE356BD4}" destId="{1D5CFF50-E6A2-4A35-9BC4-CF7E56DDEC11}" srcOrd="0" destOrd="0" presId="urn:microsoft.com/office/officeart/2005/8/layout/vList2"/>
    <dgm:cxn modelId="{92602A13-2438-42FA-8826-8670FE36DDE3}" srcId="{F078EC04-F299-40E5-8A3A-ED2EDE356BD4}" destId="{064084F8-2E59-4E72-964F-456550FEBF30}" srcOrd="2" destOrd="0" parTransId="{9D3C25F8-998C-448D-8F52-92C1AA23A472}" sibTransId="{D5F9C6F0-CD21-4402-A5F8-A6583A306338}"/>
    <dgm:cxn modelId="{4FEAF069-67D0-4193-9C91-D53F04917D69}" type="presParOf" srcId="{1D5CFF50-E6A2-4A35-9BC4-CF7E56DDEC11}" destId="{5EB9A285-8DD3-4839-A4F9-49EC079F4D5F}" srcOrd="0" destOrd="0" presId="urn:microsoft.com/office/officeart/2005/8/layout/vList2"/>
    <dgm:cxn modelId="{F0FA5807-01DC-43C1-8F51-F1C960A5C9BF}" type="presParOf" srcId="{1D5CFF50-E6A2-4A35-9BC4-CF7E56DDEC11}" destId="{0045A75A-16D1-4EC1-B3D7-76EF52C90CD0}" srcOrd="1" destOrd="0" presId="urn:microsoft.com/office/officeart/2005/8/layout/vList2"/>
    <dgm:cxn modelId="{71EB8A21-B6AB-4738-8513-CE6082FFA8DC}" type="presParOf" srcId="{1D5CFF50-E6A2-4A35-9BC4-CF7E56DDEC11}" destId="{BB55D3A1-827A-4660-9908-0B0DC1B036DC}" srcOrd="2" destOrd="0" presId="urn:microsoft.com/office/officeart/2005/8/layout/vList2"/>
    <dgm:cxn modelId="{86255C53-9417-4371-986E-E70D53083C0E}" type="presParOf" srcId="{1D5CFF50-E6A2-4A35-9BC4-CF7E56DDEC11}" destId="{3259826D-3EF3-4E25-8501-2BE6DB9B7995}" srcOrd="3" destOrd="0" presId="urn:microsoft.com/office/officeart/2005/8/layout/vList2"/>
    <dgm:cxn modelId="{0A9AF487-5E5D-4587-9DD3-BACBBD7B85F4}" type="presParOf" srcId="{1D5CFF50-E6A2-4A35-9BC4-CF7E56DDEC11}" destId="{F0731019-D3DC-45B4-A13A-0DFB785E6E8A}" srcOrd="4" destOrd="0" presId="urn:microsoft.com/office/officeart/2005/8/layout/vList2"/>
    <dgm:cxn modelId="{1AEDE7C6-37BE-41AF-A78F-4AA68547A758}" type="presParOf" srcId="{1D5CFF50-E6A2-4A35-9BC4-CF7E56DDEC11}" destId="{1E485817-BC34-4A81-AA95-6244FFD4F2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r>
            <a:rPr lang="ru-RU" sz="2200" b="1" dirty="0" smtClean="0"/>
            <a:t> </a:t>
          </a:r>
          <a:r>
            <a:rPr lang="ru-RU" sz="2200" b="1" dirty="0" smtClean="0">
              <a:solidFill>
                <a:srgbClr val="005FAB"/>
              </a:solidFill>
            </a:rPr>
            <a:t>оборудование автомобильных парковок</a:t>
          </a:r>
        </a:p>
        <a:p>
          <a:pPr algn="ctr"/>
          <a:r>
            <a:rPr lang="ru-RU" sz="2000" dirty="0" smtClean="0">
              <a:solidFill>
                <a:schemeClr val="tx1"/>
              </a:solidFill>
            </a:rPr>
            <a:t>Работы по текущему ремонту (благоустройству) территории автомобильной парковки на придомовой территории многоквартирного дома, расположенного по адресу: Республика Крым… </a:t>
          </a:r>
          <a:endParaRPr lang="ru-RU" sz="20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установка систем видеонаблюдения (закупка, доставка, установка)</a:t>
          </a:r>
        </a:p>
        <a:p>
          <a:pPr algn="ctr"/>
          <a:r>
            <a:rPr lang="ru-RU" sz="2000" dirty="0" smtClean="0">
              <a:solidFill>
                <a:schemeClr val="tx1"/>
              </a:solidFill>
            </a:rPr>
            <a:t>Работы по монтажу систем видеонаблюдения на территории парка «Победы», расположенного по адресу: Республика Крым… </a:t>
          </a:r>
          <a:endParaRPr lang="ru-RU" sz="2000" dirty="0">
            <a:solidFill>
              <a:schemeClr val="tx1"/>
            </a:solidFill>
          </a:endParaRP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endParaRPr lang="ru-RU" sz="1600" dirty="0"/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064084F8-2E59-4E72-964F-456550FEBF30}">
      <dgm:prSet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озеленение территорий</a:t>
          </a:r>
        </a:p>
        <a:p>
          <a:pPr algn="ctr"/>
          <a:r>
            <a:rPr lang="ru-RU" sz="2000" dirty="0" smtClean="0">
              <a:solidFill>
                <a:schemeClr val="tx1"/>
              </a:solidFill>
            </a:rPr>
            <a:t>Работы по озеленению паркового комплекса «</a:t>
          </a:r>
          <a:r>
            <a:rPr lang="ru-RU" sz="2000" dirty="0" err="1" smtClean="0">
              <a:solidFill>
                <a:schemeClr val="tx1"/>
              </a:solidFill>
            </a:rPr>
            <a:t>Ишунь</a:t>
          </a:r>
          <a:r>
            <a:rPr lang="ru-RU" sz="2000" dirty="0" smtClean="0">
              <a:solidFill>
                <a:schemeClr val="tx1"/>
              </a:solidFill>
            </a:rPr>
            <a:t>», расположенного по адресу: ____ </a:t>
          </a:r>
          <a:endParaRPr lang="ru-RU" sz="2000" dirty="0">
            <a:solidFill>
              <a:schemeClr val="tx1"/>
            </a:solidFill>
          </a:endParaRPr>
        </a:p>
      </dgm:t>
    </dgm:pt>
    <dgm:pt modelId="{9D3C25F8-998C-448D-8F52-92C1AA23A472}" type="parTrans" cxnId="{92602A13-2438-42FA-8826-8670FE36DDE3}">
      <dgm:prSet/>
      <dgm:spPr/>
      <dgm:t>
        <a:bodyPr/>
        <a:lstStyle/>
        <a:p>
          <a:endParaRPr lang="ru-RU" sz="1400"/>
        </a:p>
      </dgm:t>
    </dgm:pt>
    <dgm:pt modelId="{D5F9C6F0-CD21-4402-A5F8-A6583A306338}" type="sibTrans" cxnId="{92602A13-2438-42FA-8826-8670FE36DDE3}">
      <dgm:prSet/>
      <dgm:spPr/>
      <dgm:t>
        <a:bodyPr/>
        <a:lstStyle/>
        <a:p>
          <a:endParaRPr lang="ru-RU" sz="1400"/>
        </a:p>
      </dgm:t>
    </dgm:pt>
    <dgm:pt modelId="{D41582FD-63F1-487C-BD84-54372F47B6C4}">
      <dgm:prSet custT="1"/>
      <dgm:spPr/>
      <dgm:t>
        <a:bodyPr/>
        <a:lstStyle/>
        <a:p>
          <a:endParaRPr lang="ru-RU" sz="1600" dirty="0"/>
        </a:p>
      </dgm:t>
    </dgm:pt>
    <dgm:pt modelId="{5563B6C2-B904-41D9-9D42-6A7B0D2C8ECB}" type="parTrans" cxnId="{BC61AB1C-2CDF-4FDC-8665-125A7E2386CA}">
      <dgm:prSet/>
      <dgm:spPr/>
      <dgm:t>
        <a:bodyPr/>
        <a:lstStyle/>
        <a:p>
          <a:endParaRPr lang="ru-RU" sz="1400"/>
        </a:p>
      </dgm:t>
    </dgm:pt>
    <dgm:pt modelId="{8E3003A8-B601-474D-BF41-A2884FBD23A4}" type="sibTrans" cxnId="{BC61AB1C-2CDF-4FDC-8665-125A7E2386CA}">
      <dgm:prSet/>
      <dgm:spPr/>
      <dgm:t>
        <a:bodyPr/>
        <a:lstStyle/>
        <a:p>
          <a:endParaRPr lang="ru-RU" sz="1400"/>
        </a:p>
      </dgm:t>
    </dgm:pt>
    <dgm:pt modelId="{0E03D687-035B-45D6-AF0D-86BB5AAAD950}">
      <dgm:prSet custT="1"/>
      <dgm:spPr/>
      <dgm:t>
        <a:bodyPr/>
        <a:lstStyle/>
        <a:p>
          <a:pPr algn="ctr"/>
          <a:endParaRPr lang="ru-RU" sz="2000" b="1" dirty="0" smtClean="0">
            <a:solidFill>
              <a:srgbClr val="005FAB"/>
            </a:solidFill>
          </a:endParaRPr>
        </a:p>
        <a:p>
          <a:pPr algn="ctr"/>
          <a:r>
            <a:rPr lang="ru-RU" sz="2000" b="1" dirty="0" smtClean="0">
              <a:solidFill>
                <a:srgbClr val="005FAB"/>
              </a:solidFill>
            </a:rPr>
            <a:t>установка пандусов и иные виды работ, обеспечивающие доступность зданий, сооружений, дворовых и общественных территорий для инвалидов и других маломобильных групп населения</a:t>
          </a:r>
        </a:p>
        <a:p>
          <a:pPr algn="ctr"/>
          <a:r>
            <a:rPr lang="ru-RU" sz="2000" dirty="0" smtClean="0">
              <a:solidFill>
                <a:schemeClr val="tx1"/>
              </a:solidFill>
            </a:rPr>
            <a:t>Работы по обеспечению доступной среды для маломобильных групп населения в детском парке «Алёнушка», расположенном по адресу: _____ </a:t>
          </a:r>
        </a:p>
        <a:p>
          <a:pPr algn="ctr"/>
          <a:endParaRPr lang="ru-RU" sz="2000" dirty="0">
            <a:solidFill>
              <a:srgbClr val="005FAB"/>
            </a:solidFill>
          </a:endParaRPr>
        </a:p>
      </dgm:t>
    </dgm:pt>
    <dgm:pt modelId="{2C75D82E-0683-4835-B40C-7693A4086E74}" type="parTrans" cxnId="{D39B0EBF-8364-48B4-8F87-8EC7D2FB0800}">
      <dgm:prSet/>
      <dgm:spPr/>
      <dgm:t>
        <a:bodyPr/>
        <a:lstStyle/>
        <a:p>
          <a:endParaRPr lang="ru-RU"/>
        </a:p>
      </dgm:t>
    </dgm:pt>
    <dgm:pt modelId="{3A8C02B8-7DD8-41EF-825A-A842D71E5EB4}" type="sibTrans" cxnId="{D39B0EBF-8364-48B4-8F87-8EC7D2FB0800}">
      <dgm:prSet/>
      <dgm:spPr/>
      <dgm:t>
        <a:bodyPr/>
        <a:lstStyle/>
        <a:p>
          <a:endParaRPr lang="ru-RU"/>
        </a:p>
      </dgm:t>
    </dgm:pt>
    <dgm:pt modelId="{9306E9F6-07F2-4AB0-9573-E4D83B3271A5}">
      <dgm:prSet phldrT="[Текст]" custT="1"/>
      <dgm:spPr/>
      <dgm:t>
        <a:bodyPr/>
        <a:lstStyle/>
        <a:p>
          <a:endParaRPr lang="ru-RU" sz="1600" dirty="0"/>
        </a:p>
      </dgm:t>
    </dgm:pt>
    <dgm:pt modelId="{B3A69B04-1136-44A4-9D99-08E18579DBFC}" type="parTrans" cxnId="{283CA807-43EB-4201-A978-192195418645}">
      <dgm:prSet/>
      <dgm:spPr/>
      <dgm:t>
        <a:bodyPr/>
        <a:lstStyle/>
        <a:p>
          <a:endParaRPr lang="ru-RU"/>
        </a:p>
      </dgm:t>
    </dgm:pt>
    <dgm:pt modelId="{04C34D7D-327F-4A07-ADBE-CD23B99958E8}" type="sibTrans" cxnId="{283CA807-43EB-4201-A978-192195418645}">
      <dgm:prSet/>
      <dgm:spPr/>
      <dgm:t>
        <a:bodyPr/>
        <a:lstStyle/>
        <a:p>
          <a:endParaRPr lang="ru-RU"/>
        </a:p>
      </dgm:t>
    </dgm:pt>
    <dgm:pt modelId="{5CFE3E2B-AC3C-48D9-86AF-B15DDFC4D257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98B6B578-8AD8-4D4B-94B3-84E29F9C6491}" type="parTrans" cxnId="{F23DE199-B815-4E8A-AD86-B7B49C360082}">
      <dgm:prSet/>
      <dgm:spPr/>
      <dgm:t>
        <a:bodyPr/>
        <a:lstStyle/>
        <a:p>
          <a:endParaRPr lang="ru-RU"/>
        </a:p>
      </dgm:t>
    </dgm:pt>
    <dgm:pt modelId="{EE29314A-37EB-4BC0-AEA9-598F5F2F676A}" type="sibTrans" cxnId="{F23DE199-B815-4E8A-AD86-B7B49C360082}">
      <dgm:prSet/>
      <dgm:spPr/>
      <dgm:t>
        <a:bodyPr/>
        <a:lstStyle/>
        <a:p>
          <a:endParaRPr lang="ru-RU"/>
        </a:p>
      </dgm:t>
    </dgm:pt>
    <dgm:pt modelId="{1349F7D1-E80A-4C8D-96BA-270F0A0ECB70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B54347C5-197C-454E-803E-3F988DC609CF}" type="parTrans" cxnId="{2293B0CB-0279-487C-8541-32D3F54163B4}">
      <dgm:prSet/>
      <dgm:spPr/>
      <dgm:t>
        <a:bodyPr/>
        <a:lstStyle/>
        <a:p>
          <a:endParaRPr lang="ru-RU"/>
        </a:p>
      </dgm:t>
    </dgm:pt>
    <dgm:pt modelId="{357DC966-6CEC-426F-8FFF-603F36BB4369}" type="sibTrans" cxnId="{2293B0CB-0279-487C-8541-32D3F54163B4}">
      <dgm:prSet/>
      <dgm:spPr/>
      <dgm:t>
        <a:bodyPr/>
        <a:lstStyle/>
        <a:p>
          <a:endParaRPr lang="ru-RU"/>
        </a:p>
      </dgm:t>
    </dgm:pt>
    <dgm:pt modelId="{BBAC8D2B-FB40-458D-A8E9-19BF7347D960}">
      <dgm:prSet phldrT="[Текст]" custT="1"/>
      <dgm:spPr/>
      <dgm:t>
        <a:bodyPr/>
        <a:lstStyle/>
        <a:p>
          <a:endParaRPr lang="ru-RU" sz="1600" dirty="0"/>
        </a:p>
      </dgm:t>
    </dgm:pt>
    <dgm:pt modelId="{976691AC-4FD9-4E07-8830-F080D61C0CA7}" type="parTrans" cxnId="{7B9416A8-EC21-47B4-81DB-AF95067031DE}">
      <dgm:prSet/>
      <dgm:spPr/>
      <dgm:t>
        <a:bodyPr/>
        <a:lstStyle/>
        <a:p>
          <a:endParaRPr lang="ru-RU"/>
        </a:p>
      </dgm:t>
    </dgm:pt>
    <dgm:pt modelId="{E977FE57-0E2A-4425-8C86-351D277EAE46}" type="sibTrans" cxnId="{7B9416A8-EC21-47B4-81DB-AF95067031DE}">
      <dgm:prSet/>
      <dgm:spPr/>
      <dgm:t>
        <a:bodyPr/>
        <a:lstStyle/>
        <a:p>
          <a:endParaRPr lang="ru-RU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4" custScaleY="17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3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4" custScaleY="21255" custLinFactY="-706" custLinFactNeighborX="-2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3" custScaleY="2000000" custLinFactNeighborY="3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31019-D3DC-45B4-A13A-0DFB785E6E8A}" type="pres">
      <dgm:prSet presAssocID="{064084F8-2E59-4E72-964F-456550FEBF30}" presName="parentText" presStyleLbl="node1" presStyleIdx="2" presStyleCnt="4" custScaleY="19535" custLinFactY="-16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5817-BC34-4A81-AA95-6244FFD4F27A}" type="pres">
      <dgm:prSet presAssocID="{064084F8-2E59-4E72-964F-456550FEBF30}" presName="childText" presStyleLbl="revTx" presStyleIdx="2" presStyleCnt="3" custScaleY="2000000" custLinFactNeighborX="-498" custLinFactNeighborY="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43669-BB17-4775-A08D-244C498D274F}" type="pres">
      <dgm:prSet presAssocID="{0E03D687-035B-45D6-AF0D-86BB5AAAD950}" presName="parentText" presStyleLbl="node1" presStyleIdx="3" presStyleCnt="4" custScaleY="27947" custLinFactY="6346" custLinFactNeighborX="11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57FF0-71E6-410D-8091-AB57EE16D389}" type="presOf" srcId="{5CFE3E2B-AC3C-48D9-86AF-B15DDFC4D257}" destId="{0045A75A-16D1-4EC1-B3D7-76EF52C90CD0}" srcOrd="0" destOrd="1" presId="urn:microsoft.com/office/officeart/2005/8/layout/vList2"/>
    <dgm:cxn modelId="{8CD1A1B1-4D0C-4D19-8A68-8E4001548EA6}" type="presOf" srcId="{1349F7D1-E80A-4C8D-96BA-270F0A0ECB70}" destId="{0045A75A-16D1-4EC1-B3D7-76EF52C90CD0}" srcOrd="0" destOrd="2" presId="urn:microsoft.com/office/officeart/2005/8/layout/vList2"/>
    <dgm:cxn modelId="{5B6F56C9-FBE8-414F-AAF5-876870A6F807}" type="presOf" srcId="{9306E9F6-07F2-4AB0-9573-E4D83B3271A5}" destId="{3259826D-3EF3-4E25-8501-2BE6DB9B7995}" srcOrd="0" destOrd="2" presId="urn:microsoft.com/office/officeart/2005/8/layout/vList2"/>
    <dgm:cxn modelId="{638D1467-05F6-4B52-8EF7-DA2EAAD9E760}" type="presOf" srcId="{B48EB572-9500-4367-BA99-9EEE491089D1}" destId="{BB55D3A1-827A-4660-9908-0B0DC1B036DC}" srcOrd="0" destOrd="0" presId="urn:microsoft.com/office/officeart/2005/8/layout/vList2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8C57234F-0491-4DE2-8605-E7CE8D0859DE}" type="presOf" srcId="{3FAD3BA2-E337-42E9-9E14-5E14963B72F2}" destId="{5EB9A285-8DD3-4839-A4F9-49EC079F4D5F}" srcOrd="0" destOrd="0" presId="urn:microsoft.com/office/officeart/2005/8/layout/vList2"/>
    <dgm:cxn modelId="{92602A13-2438-42FA-8826-8670FE36DDE3}" srcId="{F078EC04-F299-40E5-8A3A-ED2EDE356BD4}" destId="{064084F8-2E59-4E72-964F-456550FEBF30}" srcOrd="2" destOrd="0" parTransId="{9D3C25F8-998C-448D-8F52-92C1AA23A472}" sibTransId="{D5F9C6F0-CD21-4402-A5F8-A6583A306338}"/>
    <dgm:cxn modelId="{E0B9EF26-3717-40B8-AE03-1F05DDF6C2C3}" type="presOf" srcId="{D41582FD-63F1-487C-BD84-54372F47B6C4}" destId="{1E485817-BC34-4A81-AA95-6244FFD4F27A}" srcOrd="0" destOrd="0" presId="urn:microsoft.com/office/officeart/2005/8/layout/vList2"/>
    <dgm:cxn modelId="{A6C899A1-2D1B-4FA8-89DE-7C5D2C68266C}" type="presOf" srcId="{0E03D687-035B-45D6-AF0D-86BB5AAAD950}" destId="{2C843669-BB17-4775-A08D-244C498D274F}" srcOrd="0" destOrd="0" presId="urn:microsoft.com/office/officeart/2005/8/layout/vList2"/>
    <dgm:cxn modelId="{283CA807-43EB-4201-A978-192195418645}" srcId="{B48EB572-9500-4367-BA99-9EEE491089D1}" destId="{9306E9F6-07F2-4AB0-9573-E4D83B3271A5}" srcOrd="2" destOrd="0" parTransId="{B3A69B04-1136-44A4-9D99-08E18579DBFC}" sibTransId="{04C34D7D-327F-4A07-ADBE-CD23B99958E8}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41624851-243D-49D3-A136-CE9918412FA1}" type="presOf" srcId="{1BA771F2-33F0-4609-A39E-093B43B59C43}" destId="{3259826D-3EF3-4E25-8501-2BE6DB9B7995}" srcOrd="0" destOrd="0" presId="urn:microsoft.com/office/officeart/2005/8/layout/vList2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BC61AB1C-2CDF-4FDC-8665-125A7E2386CA}" srcId="{064084F8-2E59-4E72-964F-456550FEBF30}" destId="{D41582FD-63F1-487C-BD84-54372F47B6C4}" srcOrd="0" destOrd="0" parTransId="{5563B6C2-B904-41D9-9D42-6A7B0D2C8ECB}" sibTransId="{8E3003A8-B601-474D-BF41-A2884FBD23A4}"/>
    <dgm:cxn modelId="{F23DE199-B815-4E8A-AD86-B7B49C360082}" srcId="{3FAD3BA2-E337-42E9-9E14-5E14963B72F2}" destId="{5CFE3E2B-AC3C-48D9-86AF-B15DDFC4D257}" srcOrd="1" destOrd="0" parTransId="{98B6B578-8AD8-4D4B-94B3-84E29F9C6491}" sibTransId="{EE29314A-37EB-4BC0-AEA9-598F5F2F676A}"/>
    <dgm:cxn modelId="{7B9416A8-EC21-47B4-81DB-AF95067031DE}" srcId="{B48EB572-9500-4367-BA99-9EEE491089D1}" destId="{BBAC8D2B-FB40-458D-A8E9-19BF7347D960}" srcOrd="1" destOrd="0" parTransId="{976691AC-4FD9-4E07-8830-F080D61C0CA7}" sibTransId="{E977FE57-0E2A-4425-8C86-351D277EAE46}"/>
    <dgm:cxn modelId="{2535B4DB-5A3C-4920-BA8D-9E4E5914E838}" type="presOf" srcId="{064084F8-2E59-4E72-964F-456550FEBF30}" destId="{F0731019-D3DC-45B4-A13A-0DFB785E6E8A}" srcOrd="0" destOrd="0" presId="urn:microsoft.com/office/officeart/2005/8/layout/vList2"/>
    <dgm:cxn modelId="{F2062A61-CDB1-467C-B254-9B287E971CF6}" type="presOf" srcId="{F078EC04-F299-40E5-8A3A-ED2EDE356BD4}" destId="{1D5CFF50-E6A2-4A35-9BC4-CF7E56DDEC11}" srcOrd="0" destOrd="0" presId="urn:microsoft.com/office/officeart/2005/8/layout/vList2"/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2293B0CB-0279-487C-8541-32D3F54163B4}" srcId="{3FAD3BA2-E337-42E9-9E14-5E14963B72F2}" destId="{1349F7D1-E80A-4C8D-96BA-270F0A0ECB70}" srcOrd="2" destOrd="0" parTransId="{B54347C5-197C-454E-803E-3F988DC609CF}" sibTransId="{357DC966-6CEC-426F-8FFF-603F36BB4369}"/>
    <dgm:cxn modelId="{BBBE860C-645D-4CEA-B706-089633469125}" type="presOf" srcId="{BBAC8D2B-FB40-458D-A8E9-19BF7347D960}" destId="{3259826D-3EF3-4E25-8501-2BE6DB9B7995}" srcOrd="0" destOrd="1" presId="urn:microsoft.com/office/officeart/2005/8/layout/vList2"/>
    <dgm:cxn modelId="{3C9C2FCE-7CA2-448A-B317-2BE8406C5740}" type="presOf" srcId="{EBBD746E-A05E-4A4D-80C4-E9D91339D553}" destId="{0045A75A-16D1-4EC1-B3D7-76EF52C90CD0}" srcOrd="0" destOrd="0" presId="urn:microsoft.com/office/officeart/2005/8/layout/vList2"/>
    <dgm:cxn modelId="{D39B0EBF-8364-48B4-8F87-8EC7D2FB0800}" srcId="{F078EC04-F299-40E5-8A3A-ED2EDE356BD4}" destId="{0E03D687-035B-45D6-AF0D-86BB5AAAD950}" srcOrd="3" destOrd="0" parTransId="{2C75D82E-0683-4835-B40C-7693A4086E74}" sibTransId="{3A8C02B8-7DD8-41EF-825A-A842D71E5EB4}"/>
    <dgm:cxn modelId="{E660BA66-5336-4B27-BF5E-EBBB8451D157}" type="presParOf" srcId="{1D5CFF50-E6A2-4A35-9BC4-CF7E56DDEC11}" destId="{5EB9A285-8DD3-4839-A4F9-49EC079F4D5F}" srcOrd="0" destOrd="0" presId="urn:microsoft.com/office/officeart/2005/8/layout/vList2"/>
    <dgm:cxn modelId="{AA442E24-345C-4CED-AAAE-11F447A36A74}" type="presParOf" srcId="{1D5CFF50-E6A2-4A35-9BC4-CF7E56DDEC11}" destId="{0045A75A-16D1-4EC1-B3D7-76EF52C90CD0}" srcOrd="1" destOrd="0" presId="urn:microsoft.com/office/officeart/2005/8/layout/vList2"/>
    <dgm:cxn modelId="{45E84937-D634-42C1-AC63-B576CA99316E}" type="presParOf" srcId="{1D5CFF50-E6A2-4A35-9BC4-CF7E56DDEC11}" destId="{BB55D3A1-827A-4660-9908-0B0DC1B036DC}" srcOrd="2" destOrd="0" presId="urn:microsoft.com/office/officeart/2005/8/layout/vList2"/>
    <dgm:cxn modelId="{2BE6B995-6F2E-4802-BCBD-6EC6D2727386}" type="presParOf" srcId="{1D5CFF50-E6A2-4A35-9BC4-CF7E56DDEC11}" destId="{3259826D-3EF3-4E25-8501-2BE6DB9B7995}" srcOrd="3" destOrd="0" presId="urn:microsoft.com/office/officeart/2005/8/layout/vList2"/>
    <dgm:cxn modelId="{7372B3B6-EB91-4A44-A088-5D48EE03F52C}" type="presParOf" srcId="{1D5CFF50-E6A2-4A35-9BC4-CF7E56DDEC11}" destId="{F0731019-D3DC-45B4-A13A-0DFB785E6E8A}" srcOrd="4" destOrd="0" presId="urn:microsoft.com/office/officeart/2005/8/layout/vList2"/>
    <dgm:cxn modelId="{02521B3E-8772-4C0C-AA80-3D03CC7513F3}" type="presParOf" srcId="{1D5CFF50-E6A2-4A35-9BC4-CF7E56DDEC11}" destId="{1E485817-BC34-4A81-AA95-6244FFD4F27A}" srcOrd="5" destOrd="0" presId="urn:microsoft.com/office/officeart/2005/8/layout/vList2"/>
    <dgm:cxn modelId="{E4C80FA0-033D-457A-886D-B08D8DC1F4D2}" type="presParOf" srcId="{1D5CFF50-E6A2-4A35-9BC4-CF7E56DDEC11}" destId="{2C843669-BB17-4775-A08D-244C498D27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78EC04-F299-40E5-8A3A-ED2EDE356BD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FAD3BA2-E337-42E9-9E14-5E14963B72F2}">
      <dgm:prSet phldrT="[Текст]" custT="1"/>
      <dgm:spPr/>
      <dgm:t>
        <a:bodyPr/>
        <a:lstStyle/>
        <a:p>
          <a:pPr algn="ctr"/>
          <a:r>
            <a:rPr lang="ru-RU" sz="2000" b="1" dirty="0" smtClean="0"/>
            <a:t> </a:t>
          </a:r>
          <a:r>
            <a:rPr lang="ru-RU" sz="2200" b="1" dirty="0" smtClean="0">
              <a:solidFill>
                <a:srgbClr val="005FAB"/>
              </a:solidFill>
            </a:rPr>
            <a:t>оборудование детских площадок, площадок для отдыха и досуга,</a:t>
          </a:r>
          <a:endParaRPr lang="ru-RU" sz="2200" dirty="0" smtClean="0">
            <a:solidFill>
              <a:srgbClr val="005FAB"/>
            </a:solidFill>
          </a:endParaRPr>
        </a:p>
        <a:p>
          <a:pPr algn="ctr"/>
          <a:r>
            <a:rPr lang="ru-RU" sz="2200" b="1" dirty="0" smtClean="0">
              <a:solidFill>
                <a:srgbClr val="005FAB"/>
              </a:solidFill>
            </a:rPr>
            <a:t>площадок для выгула домашних животных</a:t>
          </a:r>
        </a:p>
        <a:p>
          <a:pPr algn="ctr"/>
          <a:r>
            <a:rPr lang="ru-RU" sz="1800" dirty="0" smtClean="0">
              <a:solidFill>
                <a:schemeClr val="tx1"/>
              </a:solidFill>
            </a:rPr>
            <a:t>Работы по благоустройству территории детской игровой площадки, расположенной по адресу: __________</a:t>
          </a:r>
          <a:endParaRPr lang="ru-RU" sz="1800" dirty="0">
            <a:solidFill>
              <a:schemeClr val="tx1"/>
            </a:solidFill>
          </a:endParaRPr>
        </a:p>
      </dgm:t>
    </dgm:pt>
    <dgm:pt modelId="{147F7062-62B8-4A19-9837-F29C5AC5ECEB}" type="parTrans" cxnId="{E59CE711-15C0-4C03-9D4E-C484DEC73CA1}">
      <dgm:prSet/>
      <dgm:spPr/>
      <dgm:t>
        <a:bodyPr/>
        <a:lstStyle/>
        <a:p>
          <a:endParaRPr lang="ru-RU" sz="1400"/>
        </a:p>
      </dgm:t>
    </dgm:pt>
    <dgm:pt modelId="{1FDBC179-BFF7-4ABD-A192-A588B46AC23F}" type="sibTrans" cxnId="{E59CE711-15C0-4C03-9D4E-C484DEC73CA1}">
      <dgm:prSet/>
      <dgm:spPr/>
      <dgm:t>
        <a:bodyPr/>
        <a:lstStyle/>
        <a:p>
          <a:endParaRPr lang="ru-RU" sz="1400"/>
        </a:p>
      </dgm:t>
    </dgm:pt>
    <dgm:pt modelId="{EBBD746E-A05E-4A4D-80C4-E9D91339D553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F2ABFC37-946C-4FA3-929D-F8BC2D3C54D8}" type="parTrans" cxnId="{A94DB0BA-B399-487A-84EC-F5FC767D104A}">
      <dgm:prSet/>
      <dgm:spPr/>
      <dgm:t>
        <a:bodyPr/>
        <a:lstStyle/>
        <a:p>
          <a:endParaRPr lang="ru-RU" sz="1400"/>
        </a:p>
      </dgm:t>
    </dgm:pt>
    <dgm:pt modelId="{DBF562EF-794D-4D86-B283-DCE1EB503009}" type="sibTrans" cxnId="{A94DB0BA-B399-487A-84EC-F5FC767D104A}">
      <dgm:prSet/>
      <dgm:spPr/>
      <dgm:t>
        <a:bodyPr/>
        <a:lstStyle/>
        <a:p>
          <a:endParaRPr lang="ru-RU" sz="1400"/>
        </a:p>
      </dgm:t>
    </dgm:pt>
    <dgm:pt modelId="{B48EB572-9500-4367-BA99-9EEE491089D1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установка малых архитектурных форм (зависит от типа оборудования)</a:t>
          </a:r>
          <a:endParaRPr lang="ru-RU" sz="2200" dirty="0">
            <a:solidFill>
              <a:srgbClr val="005FAB"/>
            </a:solidFill>
          </a:endParaRPr>
        </a:p>
      </dgm:t>
    </dgm:pt>
    <dgm:pt modelId="{BEF6E8A7-604C-4C0E-8552-65E120F34873}" type="parTrans" cxnId="{F0500241-C1AF-4366-951B-B9F7B789BF0D}">
      <dgm:prSet/>
      <dgm:spPr/>
      <dgm:t>
        <a:bodyPr/>
        <a:lstStyle/>
        <a:p>
          <a:endParaRPr lang="ru-RU" sz="1400"/>
        </a:p>
      </dgm:t>
    </dgm:pt>
    <dgm:pt modelId="{71462893-5684-42AA-A7F0-8322338FF424}" type="sibTrans" cxnId="{F0500241-C1AF-4366-951B-B9F7B789BF0D}">
      <dgm:prSet/>
      <dgm:spPr/>
      <dgm:t>
        <a:bodyPr/>
        <a:lstStyle/>
        <a:p>
          <a:endParaRPr lang="ru-RU" sz="1400"/>
        </a:p>
      </dgm:t>
    </dgm:pt>
    <dgm:pt modelId="{1BA771F2-33F0-4609-A39E-093B43B59C43}">
      <dgm:prSet phldrT="[Текст]" custT="1"/>
      <dgm:spPr/>
      <dgm:t>
        <a:bodyPr/>
        <a:lstStyle/>
        <a:p>
          <a:r>
            <a:rPr lang="ru-RU" sz="1500" b="1" dirty="0" smtClean="0">
              <a:latin typeface="+mn-lt"/>
            </a:rPr>
            <a:t>Туалетный модуль: </a:t>
          </a:r>
          <a:r>
            <a:rPr lang="ru-RU" sz="1500" dirty="0" smtClean="0">
              <a:latin typeface="+mn-lt"/>
            </a:rPr>
            <a:t>Работы по обустройству и установке туалета нестационарного типа в рамках благоустройства на территории бульвара им. Франко в городе Симферополе Республики Крым. </a:t>
          </a:r>
          <a:endParaRPr lang="ru-RU" sz="1500" dirty="0">
            <a:latin typeface="+mn-lt"/>
          </a:endParaRPr>
        </a:p>
      </dgm:t>
    </dgm:pt>
    <dgm:pt modelId="{37806342-3366-4DE9-90BD-6B255F1270C3}" type="parTrans" cxnId="{2D9BF2CF-05EA-45E3-BA11-C2743A4C8F73}">
      <dgm:prSet/>
      <dgm:spPr/>
      <dgm:t>
        <a:bodyPr/>
        <a:lstStyle/>
        <a:p>
          <a:endParaRPr lang="ru-RU" sz="1400"/>
        </a:p>
      </dgm:t>
    </dgm:pt>
    <dgm:pt modelId="{8570AAA1-4343-4ED3-9E01-3CBE2972F913}" type="sibTrans" cxnId="{2D9BF2CF-05EA-45E3-BA11-C2743A4C8F73}">
      <dgm:prSet/>
      <dgm:spPr/>
      <dgm:t>
        <a:bodyPr/>
        <a:lstStyle/>
        <a:p>
          <a:endParaRPr lang="ru-RU" sz="1400"/>
        </a:p>
      </dgm:t>
    </dgm:pt>
    <dgm:pt modelId="{064084F8-2E59-4E72-964F-456550FEBF30}">
      <dgm:prSet custT="1"/>
      <dgm:spPr/>
      <dgm:t>
        <a:bodyPr/>
        <a:lstStyle/>
        <a:p>
          <a:pPr algn="ctr"/>
          <a:r>
            <a:rPr lang="ru-RU" sz="2200" b="1" dirty="0" smtClean="0">
              <a:solidFill>
                <a:srgbClr val="005FAB"/>
              </a:solidFill>
            </a:rPr>
            <a:t>установка ограждений</a:t>
          </a:r>
          <a:endParaRPr lang="ru-RU" sz="2200" dirty="0">
            <a:solidFill>
              <a:srgbClr val="005FAB"/>
            </a:solidFill>
          </a:endParaRPr>
        </a:p>
      </dgm:t>
    </dgm:pt>
    <dgm:pt modelId="{9D3C25F8-998C-448D-8F52-92C1AA23A472}" type="parTrans" cxnId="{92602A13-2438-42FA-8826-8670FE36DDE3}">
      <dgm:prSet/>
      <dgm:spPr/>
      <dgm:t>
        <a:bodyPr/>
        <a:lstStyle/>
        <a:p>
          <a:endParaRPr lang="ru-RU" sz="1400"/>
        </a:p>
      </dgm:t>
    </dgm:pt>
    <dgm:pt modelId="{D5F9C6F0-CD21-4402-A5F8-A6583A306338}" type="sibTrans" cxnId="{92602A13-2438-42FA-8826-8670FE36DDE3}">
      <dgm:prSet/>
      <dgm:spPr/>
      <dgm:t>
        <a:bodyPr/>
        <a:lstStyle/>
        <a:p>
          <a:endParaRPr lang="ru-RU" sz="1400"/>
        </a:p>
      </dgm:t>
    </dgm:pt>
    <dgm:pt modelId="{5972DAD5-FFE3-486A-9EC2-4B73D96B2B83}">
      <dgm:prSet custT="1"/>
      <dgm:spPr/>
      <dgm:t>
        <a:bodyPr/>
        <a:lstStyle/>
        <a:p>
          <a:r>
            <a:rPr lang="ru-RU" sz="1550" dirty="0" smtClean="0"/>
            <a:t>Работы по текущему ремонту ограждения городского кладбища по ул. Мира в городе Белогорск Белогорского района Республики Крым</a:t>
          </a:r>
          <a:endParaRPr lang="ru-RU" sz="1550" dirty="0"/>
        </a:p>
      </dgm:t>
    </dgm:pt>
    <dgm:pt modelId="{54C1249E-B810-4418-B0FC-84DF70296C98}" type="parTrans" cxnId="{FA14A693-CA10-4A1B-94BB-D0F88A21DC9C}">
      <dgm:prSet/>
      <dgm:spPr/>
      <dgm:t>
        <a:bodyPr/>
        <a:lstStyle/>
        <a:p>
          <a:endParaRPr lang="ru-RU"/>
        </a:p>
      </dgm:t>
    </dgm:pt>
    <dgm:pt modelId="{4E964F67-B3DF-4EF3-819F-F668C503731D}" type="sibTrans" cxnId="{FA14A693-CA10-4A1B-94BB-D0F88A21DC9C}">
      <dgm:prSet/>
      <dgm:spPr/>
      <dgm:t>
        <a:bodyPr/>
        <a:lstStyle/>
        <a:p>
          <a:endParaRPr lang="ru-RU"/>
        </a:p>
      </dgm:t>
    </dgm:pt>
    <dgm:pt modelId="{0958D790-DC67-4C5C-8BE8-4C22AFD0FACC}">
      <dgm:prSet custT="1"/>
      <dgm:spPr/>
      <dgm:t>
        <a:bodyPr/>
        <a:lstStyle/>
        <a:p>
          <a:r>
            <a:rPr lang="ru-RU" sz="1550" dirty="0" smtClean="0"/>
            <a:t>Работы по установке ограждения городского кладбища по ул. Мира в городе Белогорск Белогорского района Республики Крым </a:t>
          </a:r>
          <a:endParaRPr lang="ru-RU" sz="1550" dirty="0"/>
        </a:p>
      </dgm:t>
    </dgm:pt>
    <dgm:pt modelId="{6670523C-B882-471E-9775-0742D8B32CC1}" type="parTrans" cxnId="{AF4C3059-108B-41E8-B5FC-7F3F1450AAEE}">
      <dgm:prSet/>
      <dgm:spPr/>
      <dgm:t>
        <a:bodyPr/>
        <a:lstStyle/>
        <a:p>
          <a:endParaRPr lang="ru-RU"/>
        </a:p>
      </dgm:t>
    </dgm:pt>
    <dgm:pt modelId="{49B9C996-226C-4124-B03D-990612A27BA7}" type="sibTrans" cxnId="{AF4C3059-108B-41E8-B5FC-7F3F1450AAEE}">
      <dgm:prSet/>
      <dgm:spPr/>
      <dgm:t>
        <a:bodyPr/>
        <a:lstStyle/>
        <a:p>
          <a:endParaRPr lang="ru-RU"/>
        </a:p>
      </dgm:t>
    </dgm:pt>
    <dgm:pt modelId="{1027477F-3343-4EEE-ABD6-29A4A0607F27}">
      <dgm:prSet custT="1"/>
      <dgm:spPr/>
      <dgm:t>
        <a:bodyPr/>
        <a:lstStyle/>
        <a:p>
          <a:r>
            <a:rPr lang="ru-RU" sz="1500" b="1" dirty="0" smtClean="0">
              <a:latin typeface="+mn-lt"/>
            </a:rPr>
            <a:t>Если </a:t>
          </a:r>
          <a:r>
            <a:rPr lang="ru-RU" sz="1500" b="1" dirty="0" err="1" smtClean="0">
              <a:latin typeface="+mn-lt"/>
            </a:rPr>
            <a:t>лавочка+столик</a:t>
          </a:r>
          <a:r>
            <a:rPr lang="ru-RU" sz="1500" b="1" dirty="0" smtClean="0">
              <a:latin typeface="+mn-lt"/>
            </a:rPr>
            <a:t>+ урна – это уже обустройство площадки для отдыха и досуга. </a:t>
          </a:r>
          <a:endParaRPr lang="ru-RU" sz="1500" dirty="0">
            <a:latin typeface="+mn-lt"/>
          </a:endParaRPr>
        </a:p>
      </dgm:t>
    </dgm:pt>
    <dgm:pt modelId="{59B38A94-285E-468E-85CC-98E58F61C9E1}" type="sibTrans" cxnId="{95969CCC-6A60-4614-83B9-069112E08D88}">
      <dgm:prSet/>
      <dgm:spPr/>
      <dgm:t>
        <a:bodyPr/>
        <a:lstStyle/>
        <a:p>
          <a:endParaRPr lang="ru-RU"/>
        </a:p>
      </dgm:t>
    </dgm:pt>
    <dgm:pt modelId="{28AC171C-9D9F-4BF0-BD53-C432A6C19110}" type="parTrans" cxnId="{95969CCC-6A60-4614-83B9-069112E08D88}">
      <dgm:prSet/>
      <dgm:spPr/>
      <dgm:t>
        <a:bodyPr/>
        <a:lstStyle/>
        <a:p>
          <a:endParaRPr lang="ru-RU"/>
        </a:p>
      </dgm:t>
    </dgm:pt>
    <dgm:pt modelId="{07618B99-BBB6-40A8-B39D-2AC3E31E6FCD}">
      <dgm:prSet custT="1"/>
      <dgm:spPr/>
      <dgm:t>
        <a:bodyPr/>
        <a:lstStyle/>
        <a:p>
          <a:r>
            <a:rPr lang="ru-RU" sz="1500" b="1" dirty="0" smtClean="0">
              <a:latin typeface="+mn-lt"/>
            </a:rPr>
            <a:t>Какой-то декоративный элемент, например инсталляция «я люблю тебя Ялта»: </a:t>
          </a:r>
          <a:r>
            <a:rPr lang="ru-RU" sz="1500" dirty="0" smtClean="0">
              <a:latin typeface="+mn-lt"/>
            </a:rPr>
            <a:t>Работы по благоустройству такого-то объекта, расположенного там-то в части установки малой архитектурной формы «Я люблю тебя Ялта». </a:t>
          </a:r>
          <a:endParaRPr lang="ru-RU" sz="1500" dirty="0">
            <a:latin typeface="+mn-lt"/>
          </a:endParaRPr>
        </a:p>
      </dgm:t>
    </dgm:pt>
    <dgm:pt modelId="{4641589E-E8A8-422E-A6C6-E0A4CF676D1B}" type="sibTrans" cxnId="{DFD388DA-88E6-4E30-95B0-53642E6AED08}">
      <dgm:prSet/>
      <dgm:spPr/>
      <dgm:t>
        <a:bodyPr/>
        <a:lstStyle/>
        <a:p>
          <a:endParaRPr lang="ru-RU"/>
        </a:p>
      </dgm:t>
    </dgm:pt>
    <dgm:pt modelId="{99713370-57C6-4B3E-8DF4-E41D7557684E}" type="parTrans" cxnId="{DFD388DA-88E6-4E30-95B0-53642E6AED08}">
      <dgm:prSet/>
      <dgm:spPr/>
      <dgm:t>
        <a:bodyPr/>
        <a:lstStyle/>
        <a:p>
          <a:endParaRPr lang="ru-RU"/>
        </a:p>
      </dgm:t>
    </dgm:pt>
    <dgm:pt modelId="{A1562BC4-26C3-479C-A41E-22BD2C3B081E}">
      <dgm:prSet custT="1"/>
      <dgm:spPr/>
      <dgm:t>
        <a:bodyPr/>
        <a:lstStyle/>
        <a:p>
          <a:r>
            <a:rPr lang="ru-RU" sz="1500" b="1" dirty="0" smtClean="0">
              <a:latin typeface="+mn-lt"/>
            </a:rPr>
            <a:t>Фонтан: </a:t>
          </a:r>
          <a:r>
            <a:rPr lang="ru-RU" sz="1500" dirty="0" smtClean="0">
              <a:latin typeface="+mn-lt"/>
            </a:rPr>
            <a:t>Работы по устройству фонтана в рамках благоустройства на территории городского сада им. Тараса Шевченко в городе Бахчисарай Республики Крым.</a:t>
          </a:r>
          <a:endParaRPr lang="ru-RU" sz="1500" dirty="0">
            <a:latin typeface="+mn-lt"/>
          </a:endParaRPr>
        </a:p>
      </dgm:t>
    </dgm:pt>
    <dgm:pt modelId="{BB274769-8097-47E6-9965-E5E6D0EB24D4}" type="sibTrans" cxnId="{53317B8B-5C5A-4000-A667-2AE9166E77A1}">
      <dgm:prSet/>
      <dgm:spPr/>
      <dgm:t>
        <a:bodyPr/>
        <a:lstStyle/>
        <a:p>
          <a:endParaRPr lang="ru-RU"/>
        </a:p>
      </dgm:t>
    </dgm:pt>
    <dgm:pt modelId="{5564D09A-D845-4A2E-A714-68AF7FBA771F}" type="parTrans" cxnId="{53317B8B-5C5A-4000-A667-2AE9166E77A1}">
      <dgm:prSet/>
      <dgm:spPr/>
      <dgm:t>
        <a:bodyPr/>
        <a:lstStyle/>
        <a:p>
          <a:endParaRPr lang="ru-RU"/>
        </a:p>
      </dgm:t>
    </dgm:pt>
    <dgm:pt modelId="{1D5CFF50-E6A2-4A35-9BC4-CF7E56DDEC11}" type="pres">
      <dgm:prSet presAssocID="{F078EC04-F299-40E5-8A3A-ED2EDE356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A285-8DD3-4839-A4F9-49EC079F4D5F}" type="pres">
      <dgm:prSet presAssocID="{3FAD3BA2-E337-42E9-9E14-5E14963B72F2}" presName="parentText" presStyleLbl="node1" presStyleIdx="0" presStyleCnt="3" custScaleY="161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A75A-16D1-4EC1-B3D7-76EF52C90CD0}" type="pres">
      <dgm:prSet presAssocID="{3FAD3BA2-E337-42E9-9E14-5E14963B72F2}" presName="childText" presStyleLbl="revTx" presStyleIdx="0" presStyleCnt="3" custScaleY="45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D3A1-827A-4660-9908-0B0DC1B036DC}" type="pres">
      <dgm:prSet presAssocID="{B48EB572-9500-4367-BA99-9EEE491089D1}" presName="parentText" presStyleLbl="node1" presStyleIdx="1" presStyleCnt="3" custScaleY="94051" custLinFactNeighborX="754" custLinFactNeighborY="-20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826D-3EF3-4E25-8501-2BE6DB9B7995}" type="pres">
      <dgm:prSet presAssocID="{B48EB572-9500-4367-BA99-9EEE491089D1}" presName="childText" presStyleLbl="revTx" presStyleIdx="1" presStyleCnt="3" custScaleY="216913" custLinFactNeighborY="-2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31019-D3DC-45B4-A13A-0DFB785E6E8A}" type="pres">
      <dgm:prSet presAssocID="{064084F8-2E59-4E72-964F-456550FEBF30}" presName="parentText" presStyleLbl="node1" presStyleIdx="2" presStyleCnt="3" custScaleY="98806" custLinFactNeighborY="-97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85817-BC34-4A81-AA95-6244FFD4F27A}" type="pres">
      <dgm:prSet presAssocID="{064084F8-2E59-4E72-964F-456550FEBF30}" presName="childText" presStyleLbl="revTx" presStyleIdx="2" presStyleCnt="3" custScaleY="55291" custLinFactNeighborY="-7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4C812-8691-40C7-8B36-81D58A6F6239}" type="presOf" srcId="{3FAD3BA2-E337-42E9-9E14-5E14963B72F2}" destId="{5EB9A285-8DD3-4839-A4F9-49EC079F4D5F}" srcOrd="0" destOrd="0" presId="urn:microsoft.com/office/officeart/2005/8/layout/vList2"/>
    <dgm:cxn modelId="{FA14A693-CA10-4A1B-94BB-D0F88A21DC9C}" srcId="{064084F8-2E59-4E72-964F-456550FEBF30}" destId="{5972DAD5-FFE3-486A-9EC2-4B73D96B2B83}" srcOrd="1" destOrd="0" parTransId="{54C1249E-B810-4418-B0FC-84DF70296C98}" sibTransId="{4E964F67-B3DF-4EF3-819F-F668C503731D}"/>
    <dgm:cxn modelId="{6EE0DDAA-7187-402F-8D23-A5C809465CF7}" type="presOf" srcId="{07618B99-BBB6-40A8-B39D-2AC3E31E6FCD}" destId="{3259826D-3EF3-4E25-8501-2BE6DB9B7995}" srcOrd="0" destOrd="2" presId="urn:microsoft.com/office/officeart/2005/8/layout/vList2"/>
    <dgm:cxn modelId="{E8507CEF-2DAB-43EB-BA32-63E45BA02F98}" type="presOf" srcId="{064084F8-2E59-4E72-964F-456550FEBF30}" destId="{F0731019-D3DC-45B4-A13A-0DFB785E6E8A}" srcOrd="0" destOrd="0" presId="urn:microsoft.com/office/officeart/2005/8/layout/vList2"/>
    <dgm:cxn modelId="{352BB6BF-F3DA-43D5-BE74-E75F0C91E90F}" type="presOf" srcId="{A1562BC4-26C3-479C-A41E-22BD2C3B081E}" destId="{3259826D-3EF3-4E25-8501-2BE6DB9B7995}" srcOrd="0" destOrd="1" presId="urn:microsoft.com/office/officeart/2005/8/layout/vList2"/>
    <dgm:cxn modelId="{F0500241-C1AF-4366-951B-B9F7B789BF0D}" srcId="{F078EC04-F299-40E5-8A3A-ED2EDE356BD4}" destId="{B48EB572-9500-4367-BA99-9EEE491089D1}" srcOrd="1" destOrd="0" parTransId="{BEF6E8A7-604C-4C0E-8552-65E120F34873}" sibTransId="{71462893-5684-42AA-A7F0-8322338FF424}"/>
    <dgm:cxn modelId="{92602A13-2438-42FA-8826-8670FE36DDE3}" srcId="{F078EC04-F299-40E5-8A3A-ED2EDE356BD4}" destId="{064084F8-2E59-4E72-964F-456550FEBF30}" srcOrd="2" destOrd="0" parTransId="{9D3C25F8-998C-448D-8F52-92C1AA23A472}" sibTransId="{D5F9C6F0-CD21-4402-A5F8-A6583A306338}"/>
    <dgm:cxn modelId="{998DCFB7-94D5-4B4E-A054-8C006D6AD5BD}" type="presOf" srcId="{B48EB572-9500-4367-BA99-9EEE491089D1}" destId="{BB55D3A1-827A-4660-9908-0B0DC1B036DC}" srcOrd="0" destOrd="0" presId="urn:microsoft.com/office/officeart/2005/8/layout/vList2"/>
    <dgm:cxn modelId="{AF4C3059-108B-41E8-B5FC-7F3F1450AAEE}" srcId="{064084F8-2E59-4E72-964F-456550FEBF30}" destId="{0958D790-DC67-4C5C-8BE8-4C22AFD0FACC}" srcOrd="0" destOrd="0" parTransId="{6670523C-B882-471E-9775-0742D8B32CC1}" sibTransId="{49B9C996-226C-4124-B03D-990612A27BA7}"/>
    <dgm:cxn modelId="{1EA92353-C412-491B-B3CE-1ED0E5EF503B}" type="presOf" srcId="{1BA771F2-33F0-4609-A39E-093B43B59C43}" destId="{3259826D-3EF3-4E25-8501-2BE6DB9B7995}" srcOrd="0" destOrd="0" presId="urn:microsoft.com/office/officeart/2005/8/layout/vList2"/>
    <dgm:cxn modelId="{B083AE06-7130-4CAF-8F53-0E3BC11F9609}" type="presOf" srcId="{5972DAD5-FFE3-486A-9EC2-4B73D96B2B83}" destId="{1E485817-BC34-4A81-AA95-6244FFD4F27A}" srcOrd="0" destOrd="1" presId="urn:microsoft.com/office/officeart/2005/8/layout/vList2"/>
    <dgm:cxn modelId="{E59CE711-15C0-4C03-9D4E-C484DEC73CA1}" srcId="{F078EC04-F299-40E5-8A3A-ED2EDE356BD4}" destId="{3FAD3BA2-E337-42E9-9E14-5E14963B72F2}" srcOrd="0" destOrd="0" parTransId="{147F7062-62B8-4A19-9837-F29C5AC5ECEB}" sibTransId="{1FDBC179-BFF7-4ABD-A192-A588B46AC23F}"/>
    <dgm:cxn modelId="{2D9BF2CF-05EA-45E3-BA11-C2743A4C8F73}" srcId="{B48EB572-9500-4367-BA99-9EEE491089D1}" destId="{1BA771F2-33F0-4609-A39E-093B43B59C43}" srcOrd="0" destOrd="0" parTransId="{37806342-3366-4DE9-90BD-6B255F1270C3}" sibTransId="{8570AAA1-4343-4ED3-9E01-3CBE2972F913}"/>
    <dgm:cxn modelId="{B01EBF13-87DD-41B4-83A3-6EABEBB4F713}" type="presOf" srcId="{F078EC04-F299-40E5-8A3A-ED2EDE356BD4}" destId="{1D5CFF50-E6A2-4A35-9BC4-CF7E56DDEC11}" srcOrd="0" destOrd="0" presId="urn:microsoft.com/office/officeart/2005/8/layout/vList2"/>
    <dgm:cxn modelId="{53317B8B-5C5A-4000-A667-2AE9166E77A1}" srcId="{B48EB572-9500-4367-BA99-9EEE491089D1}" destId="{A1562BC4-26C3-479C-A41E-22BD2C3B081E}" srcOrd="1" destOrd="0" parTransId="{5564D09A-D845-4A2E-A714-68AF7FBA771F}" sibTransId="{BB274769-8097-47E6-9965-E5E6D0EB24D4}"/>
    <dgm:cxn modelId="{7BD148C0-8A8F-44FF-A1C1-B6176343074C}" type="presOf" srcId="{1027477F-3343-4EEE-ABD6-29A4A0607F27}" destId="{3259826D-3EF3-4E25-8501-2BE6DB9B7995}" srcOrd="0" destOrd="3" presId="urn:microsoft.com/office/officeart/2005/8/layout/vList2"/>
    <dgm:cxn modelId="{EC2AB530-FD8E-4023-A34A-3E88D965766B}" type="presOf" srcId="{0958D790-DC67-4C5C-8BE8-4C22AFD0FACC}" destId="{1E485817-BC34-4A81-AA95-6244FFD4F27A}" srcOrd="0" destOrd="0" presId="urn:microsoft.com/office/officeart/2005/8/layout/vList2"/>
    <dgm:cxn modelId="{95969CCC-6A60-4614-83B9-069112E08D88}" srcId="{B48EB572-9500-4367-BA99-9EEE491089D1}" destId="{1027477F-3343-4EEE-ABD6-29A4A0607F27}" srcOrd="3" destOrd="0" parTransId="{28AC171C-9D9F-4BF0-BD53-C432A6C19110}" sibTransId="{59B38A94-285E-468E-85CC-98E58F61C9E1}"/>
    <dgm:cxn modelId="{70DD692A-1A42-4831-9F87-ECA19821B21C}" type="presOf" srcId="{EBBD746E-A05E-4A4D-80C4-E9D91339D553}" destId="{0045A75A-16D1-4EC1-B3D7-76EF52C90CD0}" srcOrd="0" destOrd="0" presId="urn:microsoft.com/office/officeart/2005/8/layout/vList2"/>
    <dgm:cxn modelId="{A94DB0BA-B399-487A-84EC-F5FC767D104A}" srcId="{3FAD3BA2-E337-42E9-9E14-5E14963B72F2}" destId="{EBBD746E-A05E-4A4D-80C4-E9D91339D553}" srcOrd="0" destOrd="0" parTransId="{F2ABFC37-946C-4FA3-929D-F8BC2D3C54D8}" sibTransId="{DBF562EF-794D-4D86-B283-DCE1EB503009}"/>
    <dgm:cxn modelId="{DFD388DA-88E6-4E30-95B0-53642E6AED08}" srcId="{B48EB572-9500-4367-BA99-9EEE491089D1}" destId="{07618B99-BBB6-40A8-B39D-2AC3E31E6FCD}" srcOrd="2" destOrd="0" parTransId="{99713370-57C6-4B3E-8DF4-E41D7557684E}" sibTransId="{4641589E-E8A8-422E-A6C6-E0A4CF676D1B}"/>
    <dgm:cxn modelId="{AE51479C-6486-4452-9112-3B8FE7C90F09}" type="presParOf" srcId="{1D5CFF50-E6A2-4A35-9BC4-CF7E56DDEC11}" destId="{5EB9A285-8DD3-4839-A4F9-49EC079F4D5F}" srcOrd="0" destOrd="0" presId="urn:microsoft.com/office/officeart/2005/8/layout/vList2"/>
    <dgm:cxn modelId="{E8960208-ADE7-410A-9E04-887C82328A6C}" type="presParOf" srcId="{1D5CFF50-E6A2-4A35-9BC4-CF7E56DDEC11}" destId="{0045A75A-16D1-4EC1-B3D7-76EF52C90CD0}" srcOrd="1" destOrd="0" presId="urn:microsoft.com/office/officeart/2005/8/layout/vList2"/>
    <dgm:cxn modelId="{072DA542-4A19-4EF7-9D27-CFC8528369F7}" type="presParOf" srcId="{1D5CFF50-E6A2-4A35-9BC4-CF7E56DDEC11}" destId="{BB55D3A1-827A-4660-9908-0B0DC1B036DC}" srcOrd="2" destOrd="0" presId="urn:microsoft.com/office/officeart/2005/8/layout/vList2"/>
    <dgm:cxn modelId="{E7C97A8A-2FED-457D-A8EC-DF15F6640B3C}" type="presParOf" srcId="{1D5CFF50-E6A2-4A35-9BC4-CF7E56DDEC11}" destId="{3259826D-3EF3-4E25-8501-2BE6DB9B7995}" srcOrd="3" destOrd="0" presId="urn:microsoft.com/office/officeart/2005/8/layout/vList2"/>
    <dgm:cxn modelId="{2BBF08BD-03EE-4CFE-97DE-C001C5CD90F1}" type="presParOf" srcId="{1D5CFF50-E6A2-4A35-9BC4-CF7E56DDEC11}" destId="{F0731019-D3DC-45B4-A13A-0DFB785E6E8A}" srcOrd="4" destOrd="0" presId="urn:microsoft.com/office/officeart/2005/8/layout/vList2"/>
    <dgm:cxn modelId="{147DF6CD-001E-4FB0-AE59-F4B5BD0784AD}" type="presParOf" srcId="{1D5CFF50-E6A2-4A35-9BC4-CF7E56DDEC11}" destId="{1E485817-BC34-4A81-AA95-6244FFD4F2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A76AE-51D5-4F9B-8F97-62EB5AF82279}">
      <dsp:nvSpPr>
        <dsp:cNvPr id="0" name=""/>
        <dsp:cNvSpPr/>
      </dsp:nvSpPr>
      <dsp:spPr>
        <a:xfrm>
          <a:off x="3165566" y="4448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Симферопольский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Ленинский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87556"/>
        <a:ext cx="4499025" cy="498647"/>
      </dsp:txXfrm>
    </dsp:sp>
    <dsp:sp modelId="{7A7BE308-88C7-4AC5-9A1C-87DCE44690AE}">
      <dsp:nvSpPr>
        <dsp:cNvPr id="0" name=""/>
        <dsp:cNvSpPr/>
      </dsp:nvSpPr>
      <dsp:spPr>
        <a:xfrm>
          <a:off x="0" y="4448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16.03-22.03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36904"/>
        <a:ext cx="3100654" cy="599951"/>
      </dsp:txXfrm>
    </dsp:sp>
    <dsp:sp modelId="{A3957763-F8F9-474B-BA23-55CB2671850C}">
      <dsp:nvSpPr>
        <dsp:cNvPr id="0" name=""/>
        <dsp:cNvSpPr/>
      </dsp:nvSpPr>
      <dsp:spPr>
        <a:xfrm>
          <a:off x="3165566" y="735798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Советский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Красноперекопский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818906"/>
        <a:ext cx="4499025" cy="498647"/>
      </dsp:txXfrm>
    </dsp:sp>
    <dsp:sp modelId="{CF5EAF1F-90C7-475B-B185-1E450B763C91}">
      <dsp:nvSpPr>
        <dsp:cNvPr id="0" name=""/>
        <dsp:cNvSpPr/>
      </dsp:nvSpPr>
      <dsp:spPr>
        <a:xfrm>
          <a:off x="0" y="735798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22.03-25.03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768254"/>
        <a:ext cx="3100654" cy="599951"/>
      </dsp:txXfrm>
    </dsp:sp>
    <dsp:sp modelId="{D86F368E-B9E5-47C6-8962-55C2CBCE178E}">
      <dsp:nvSpPr>
        <dsp:cNvPr id="0" name=""/>
        <dsp:cNvSpPr/>
      </dsp:nvSpPr>
      <dsp:spPr>
        <a:xfrm>
          <a:off x="3165566" y="1467147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Красногвардейский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Черноморский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1550255"/>
        <a:ext cx="4499025" cy="498647"/>
      </dsp:txXfrm>
    </dsp:sp>
    <dsp:sp modelId="{2CBBAB17-F0D1-4CD9-9659-C96797961CA4}">
      <dsp:nvSpPr>
        <dsp:cNvPr id="0" name=""/>
        <dsp:cNvSpPr/>
      </dsp:nvSpPr>
      <dsp:spPr>
        <a:xfrm>
          <a:off x="0" y="1467147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25.03-30.03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1499603"/>
        <a:ext cx="3100654" cy="599951"/>
      </dsp:txXfrm>
    </dsp:sp>
    <dsp:sp modelId="{95371E71-E2E4-4B60-BD9C-89B02C72CD23}">
      <dsp:nvSpPr>
        <dsp:cNvPr id="0" name=""/>
        <dsp:cNvSpPr/>
      </dsp:nvSpPr>
      <dsp:spPr>
        <a:xfrm>
          <a:off x="3165566" y="2198496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Джанкойский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Бахчисарайский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2281604"/>
        <a:ext cx="4499025" cy="498647"/>
      </dsp:txXfrm>
    </dsp:sp>
    <dsp:sp modelId="{1D45948A-ECE2-4CE4-A4B5-0763DC8586DA}">
      <dsp:nvSpPr>
        <dsp:cNvPr id="0" name=""/>
        <dsp:cNvSpPr/>
      </dsp:nvSpPr>
      <dsp:spPr>
        <a:xfrm>
          <a:off x="0" y="2198496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30.03-04.04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2230952"/>
        <a:ext cx="3100654" cy="599951"/>
      </dsp:txXfrm>
    </dsp:sp>
    <dsp:sp modelId="{C52FD99A-0038-44A7-B69B-78FC029F7517}">
      <dsp:nvSpPr>
        <dsp:cNvPr id="0" name=""/>
        <dsp:cNvSpPr/>
      </dsp:nvSpPr>
      <dsp:spPr>
        <a:xfrm>
          <a:off x="3165566" y="2929846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Белогорский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Кировский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3012954"/>
        <a:ext cx="4499025" cy="498647"/>
      </dsp:txXfrm>
    </dsp:sp>
    <dsp:sp modelId="{C0E3B649-9D71-4C6C-AB18-A9581FEB7E2B}">
      <dsp:nvSpPr>
        <dsp:cNvPr id="0" name=""/>
        <dsp:cNvSpPr/>
      </dsp:nvSpPr>
      <dsp:spPr>
        <a:xfrm>
          <a:off x="0" y="2929846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04.04-07.04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2962302"/>
        <a:ext cx="3100654" cy="599951"/>
      </dsp:txXfrm>
    </dsp:sp>
    <dsp:sp modelId="{89CE7844-AE36-4E35-B817-1281596D24FC}">
      <dsp:nvSpPr>
        <dsp:cNvPr id="0" name=""/>
        <dsp:cNvSpPr/>
      </dsp:nvSpPr>
      <dsp:spPr>
        <a:xfrm>
          <a:off x="3165566" y="3661195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Нижнегорский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Первомайский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3744303"/>
        <a:ext cx="4499025" cy="498647"/>
      </dsp:txXfrm>
    </dsp:sp>
    <dsp:sp modelId="{76CA6DF2-B068-4BCC-90E7-A4B17D1A897D}">
      <dsp:nvSpPr>
        <dsp:cNvPr id="0" name=""/>
        <dsp:cNvSpPr/>
      </dsp:nvSpPr>
      <dsp:spPr>
        <a:xfrm>
          <a:off x="0" y="3661195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07.04-12.04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3693651"/>
        <a:ext cx="3100654" cy="599951"/>
      </dsp:txXfrm>
    </dsp:sp>
    <dsp:sp modelId="{D9C67B2D-625D-4E80-BEA0-BFA3C3F0ECD0}">
      <dsp:nvSpPr>
        <dsp:cNvPr id="0" name=""/>
        <dsp:cNvSpPr/>
      </dsp:nvSpPr>
      <dsp:spPr>
        <a:xfrm>
          <a:off x="3165566" y="4392545"/>
          <a:ext cx="4748349" cy="66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Сакский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Roboto" panose="02000000000000000000" pitchFamily="2" charset="0"/>
              <a:ea typeface="Roboto" panose="02000000000000000000" pitchFamily="2" charset="0"/>
            </a:rPr>
            <a:t>Раздольненский</a:t>
          </a:r>
          <a:r>
            <a:rPr lang="ru-RU" sz="16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 район</a:t>
          </a:r>
          <a:endParaRPr lang="ru-RU" sz="16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65566" y="4475653"/>
        <a:ext cx="4499025" cy="498647"/>
      </dsp:txXfrm>
    </dsp:sp>
    <dsp:sp modelId="{6A1828FA-6663-4A8F-927D-685DB0671ACC}">
      <dsp:nvSpPr>
        <dsp:cNvPr id="0" name=""/>
        <dsp:cNvSpPr/>
      </dsp:nvSpPr>
      <dsp:spPr>
        <a:xfrm>
          <a:off x="0" y="4392545"/>
          <a:ext cx="3165566" cy="664863"/>
        </a:xfrm>
        <a:prstGeom prst="roundRect">
          <a:avLst/>
        </a:prstGeom>
        <a:solidFill>
          <a:srgbClr val="EF7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" panose="02000000000000000000" pitchFamily="2" charset="0"/>
              <a:ea typeface="Roboto" panose="02000000000000000000" pitchFamily="2" charset="0"/>
            </a:rPr>
            <a:t>12.04-15.04</a:t>
          </a:r>
          <a:endParaRPr lang="ru-RU" sz="30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456" y="4425001"/>
        <a:ext cx="3100654" cy="599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9A285-8DD3-4839-A4F9-49EC079F4D5F}">
      <dsp:nvSpPr>
        <dsp:cNvPr id="0" name=""/>
        <dsp:cNvSpPr/>
      </dsp:nvSpPr>
      <dsp:spPr>
        <a:xfrm>
          <a:off x="0" y="13749"/>
          <a:ext cx="10940143" cy="96721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</a:rPr>
            <a:t>ремонт проездов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Работы по текущему ремонту (благоустройству) внутриквартальных проездов дворовой территории, расположенной по адресу: Республика Крым…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215" y="60964"/>
        <a:ext cx="10845713" cy="872780"/>
      </dsp:txXfrm>
    </dsp:sp>
    <dsp:sp modelId="{0045A75A-16D1-4EC1-B3D7-76EF52C90CD0}">
      <dsp:nvSpPr>
        <dsp:cNvPr id="0" name=""/>
        <dsp:cNvSpPr/>
      </dsp:nvSpPr>
      <dsp:spPr>
        <a:xfrm>
          <a:off x="0" y="1207489"/>
          <a:ext cx="10940143" cy="8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207489"/>
        <a:ext cx="10940143" cy="84849"/>
      </dsp:txXfrm>
    </dsp:sp>
    <dsp:sp modelId="{BB55D3A1-827A-4660-9908-0B0DC1B036DC}">
      <dsp:nvSpPr>
        <dsp:cNvPr id="0" name=""/>
        <dsp:cNvSpPr/>
      </dsp:nvSpPr>
      <dsp:spPr>
        <a:xfrm>
          <a:off x="0" y="1227344"/>
          <a:ext cx="10940143" cy="137376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</a:rPr>
            <a:t>обеспечение освещения территорий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kern="1200" dirty="0" smtClean="0">
              <a:solidFill>
                <a:schemeClr val="tx1"/>
              </a:solidFill>
            </a:rPr>
            <a:t>Работы по текущему ремонту (благоустройству) наружного освещения дворовой территории, расположенной по адресу: Республика Крым…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kern="1200" dirty="0" smtClean="0">
              <a:solidFill>
                <a:schemeClr val="tx1"/>
              </a:solidFill>
            </a:rPr>
            <a:t>Работы по текущему ремонту (благоустройству) наружного освещения «аллеи Героев», расположенной по адресу: Республика Крым…. </a:t>
          </a:r>
          <a:endParaRPr lang="ru-RU" sz="1750" kern="1200" dirty="0">
            <a:solidFill>
              <a:schemeClr val="tx1"/>
            </a:solidFill>
          </a:endParaRPr>
        </a:p>
      </dsp:txBody>
      <dsp:txXfrm>
        <a:off x="67062" y="1294406"/>
        <a:ext cx="10806019" cy="1239640"/>
      </dsp:txXfrm>
    </dsp:sp>
    <dsp:sp modelId="{3259826D-3EF3-4E25-8501-2BE6DB9B7995}">
      <dsp:nvSpPr>
        <dsp:cNvPr id="0" name=""/>
        <dsp:cNvSpPr/>
      </dsp:nvSpPr>
      <dsp:spPr>
        <a:xfrm>
          <a:off x="0" y="2666103"/>
          <a:ext cx="10940143" cy="6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2666103"/>
        <a:ext cx="10940143" cy="64023"/>
      </dsp:txXfrm>
    </dsp:sp>
    <dsp:sp modelId="{F0731019-D3DC-45B4-A13A-0DFB785E6E8A}">
      <dsp:nvSpPr>
        <dsp:cNvPr id="0" name=""/>
        <dsp:cNvSpPr/>
      </dsp:nvSpPr>
      <dsp:spPr>
        <a:xfrm>
          <a:off x="0" y="2673944"/>
          <a:ext cx="10940143" cy="12104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</a:rPr>
            <a:t>ремонт тротуаров и пешеходных дорожек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Работы по текущему ремонту (благоустройству) тротуаров на дворовой территории, расположенной по адресу: Республика Крым….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Работы по текущему ремонту (благоустройству) пешеходных дорожек в парке, расположенном по адресу: ….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9089" y="2733033"/>
        <a:ext cx="10821965" cy="1092272"/>
      </dsp:txXfrm>
    </dsp:sp>
    <dsp:sp modelId="{1E485817-BC34-4A81-AA95-6244FFD4F27A}">
      <dsp:nvSpPr>
        <dsp:cNvPr id="0" name=""/>
        <dsp:cNvSpPr/>
      </dsp:nvSpPr>
      <dsp:spPr>
        <a:xfrm>
          <a:off x="0" y="3940577"/>
          <a:ext cx="10940143" cy="34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5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3940577"/>
        <a:ext cx="10940143" cy="34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9A285-8DD3-4839-A4F9-49EC079F4D5F}">
      <dsp:nvSpPr>
        <dsp:cNvPr id="0" name=""/>
        <dsp:cNvSpPr/>
      </dsp:nvSpPr>
      <dsp:spPr>
        <a:xfrm>
          <a:off x="0" y="3559"/>
          <a:ext cx="10940143" cy="100495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</a:t>
          </a:r>
          <a:r>
            <a:rPr lang="ru-RU" sz="2200" b="1" kern="1200" dirty="0" smtClean="0">
              <a:solidFill>
                <a:srgbClr val="005FAB"/>
              </a:solidFill>
            </a:rPr>
            <a:t>оборудование автомобильных парковок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Работы по текущему ремонту (благоустройству) территории автомобильной парковки на придомовой территории многоквартирного дома, расположенного по адресу: Республика Крым…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058" y="52617"/>
        <a:ext cx="10842027" cy="906838"/>
      </dsp:txXfrm>
    </dsp:sp>
    <dsp:sp modelId="{0045A75A-16D1-4EC1-B3D7-76EF52C90CD0}">
      <dsp:nvSpPr>
        <dsp:cNvPr id="0" name=""/>
        <dsp:cNvSpPr/>
      </dsp:nvSpPr>
      <dsp:spPr>
        <a:xfrm>
          <a:off x="0" y="1008514"/>
          <a:ext cx="10940143" cy="13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008514"/>
        <a:ext cx="10940143" cy="131011"/>
      </dsp:txXfrm>
    </dsp:sp>
    <dsp:sp modelId="{BB55D3A1-827A-4660-9908-0B0DC1B036DC}">
      <dsp:nvSpPr>
        <dsp:cNvPr id="0" name=""/>
        <dsp:cNvSpPr/>
      </dsp:nvSpPr>
      <dsp:spPr>
        <a:xfrm>
          <a:off x="0" y="1091930"/>
          <a:ext cx="10940143" cy="12356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5FAB"/>
              </a:solidFill>
            </a:rPr>
            <a:t>установка систем видеонаблюдения (закупка, доставка, установка)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Работы по монтажу систем видеонаблюдения на территории парка «Победы», расположенного по адресу: Республика Крым…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322" y="1152252"/>
        <a:ext cx="10819499" cy="1115055"/>
      </dsp:txXfrm>
    </dsp:sp>
    <dsp:sp modelId="{3259826D-3EF3-4E25-8501-2BE6DB9B7995}">
      <dsp:nvSpPr>
        <dsp:cNvPr id="0" name=""/>
        <dsp:cNvSpPr/>
      </dsp:nvSpPr>
      <dsp:spPr>
        <a:xfrm>
          <a:off x="0" y="2553589"/>
          <a:ext cx="10940143" cy="13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2553589"/>
        <a:ext cx="10940143" cy="131011"/>
      </dsp:txXfrm>
    </dsp:sp>
    <dsp:sp modelId="{F0731019-D3DC-45B4-A13A-0DFB785E6E8A}">
      <dsp:nvSpPr>
        <dsp:cNvPr id="0" name=""/>
        <dsp:cNvSpPr/>
      </dsp:nvSpPr>
      <dsp:spPr>
        <a:xfrm>
          <a:off x="0" y="2407163"/>
          <a:ext cx="10940143" cy="113570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5FAB"/>
              </a:solidFill>
            </a:rPr>
            <a:t>озеленение территорий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Работы по озеленению паркового комплекса «</a:t>
          </a:r>
          <a:r>
            <a:rPr lang="ru-RU" sz="2000" kern="1200" dirty="0" err="1" smtClean="0">
              <a:solidFill>
                <a:schemeClr val="tx1"/>
              </a:solidFill>
            </a:rPr>
            <a:t>Ишунь</a:t>
          </a:r>
          <a:r>
            <a:rPr lang="ru-RU" sz="2000" kern="1200" dirty="0" smtClean="0">
              <a:solidFill>
                <a:schemeClr val="tx1"/>
              </a:solidFill>
            </a:rPr>
            <a:t>», расположенного по адресу: ____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5440" y="2462603"/>
        <a:ext cx="10829263" cy="1024824"/>
      </dsp:txXfrm>
    </dsp:sp>
    <dsp:sp modelId="{1E485817-BC34-4A81-AA95-6244FFD4F27A}">
      <dsp:nvSpPr>
        <dsp:cNvPr id="0" name=""/>
        <dsp:cNvSpPr/>
      </dsp:nvSpPr>
      <dsp:spPr>
        <a:xfrm>
          <a:off x="0" y="3826758"/>
          <a:ext cx="10940143" cy="40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3826758"/>
        <a:ext cx="10940143" cy="40849"/>
      </dsp:txXfrm>
    </dsp:sp>
    <dsp:sp modelId="{2C843669-BB17-4775-A08D-244C498D274F}">
      <dsp:nvSpPr>
        <dsp:cNvPr id="0" name=""/>
        <dsp:cNvSpPr/>
      </dsp:nvSpPr>
      <dsp:spPr>
        <a:xfrm>
          <a:off x="0" y="3686350"/>
          <a:ext cx="10940143" cy="16247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5FAB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5FAB"/>
              </a:solidFill>
            </a:rPr>
            <a:t>установка пандусов и иные виды работ, обеспечивающие доступность зданий, сооружений, дворовых и общественных территорий для инвалидов и других маломобильных групп населения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Работы по обеспечению доступной среды для маломобильных групп населения в детском парке «Алёнушка», расположенном по адресу: _____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5FAB"/>
            </a:solidFill>
          </a:endParaRPr>
        </a:p>
      </dsp:txBody>
      <dsp:txXfrm>
        <a:off x="79314" y="3765664"/>
        <a:ext cx="10781515" cy="1466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9A285-8DD3-4839-A4F9-49EC079F4D5F}">
      <dsp:nvSpPr>
        <dsp:cNvPr id="0" name=""/>
        <dsp:cNvSpPr/>
      </dsp:nvSpPr>
      <dsp:spPr>
        <a:xfrm>
          <a:off x="0" y="1314"/>
          <a:ext cx="11195956" cy="111040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200" b="1" kern="1200" dirty="0" smtClean="0">
              <a:solidFill>
                <a:srgbClr val="005FAB"/>
              </a:solidFill>
            </a:rPr>
            <a:t>оборудование детских площадок, площадок для отдыха и досуга,</a:t>
          </a:r>
          <a:endParaRPr lang="ru-RU" sz="2200" kern="1200" dirty="0" smtClean="0">
            <a:solidFill>
              <a:srgbClr val="005FAB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5FAB"/>
              </a:solidFill>
            </a:rPr>
            <a:t>площадок для выгула домашних животных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Работы по благоустройству территории детской игровой площадки, расположенной по адресу: __________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206" y="55520"/>
        <a:ext cx="11087544" cy="1001997"/>
      </dsp:txXfrm>
    </dsp:sp>
    <dsp:sp modelId="{0045A75A-16D1-4EC1-B3D7-76EF52C90CD0}">
      <dsp:nvSpPr>
        <dsp:cNvPr id="0" name=""/>
        <dsp:cNvSpPr/>
      </dsp:nvSpPr>
      <dsp:spPr>
        <a:xfrm>
          <a:off x="0" y="1111724"/>
          <a:ext cx="11195956" cy="20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47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111724"/>
        <a:ext cx="11195956" cy="208435"/>
      </dsp:txXfrm>
    </dsp:sp>
    <dsp:sp modelId="{BB55D3A1-827A-4660-9908-0B0DC1B036DC}">
      <dsp:nvSpPr>
        <dsp:cNvPr id="0" name=""/>
        <dsp:cNvSpPr/>
      </dsp:nvSpPr>
      <dsp:spPr>
        <a:xfrm>
          <a:off x="0" y="1129772"/>
          <a:ext cx="11195956" cy="6473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5FAB"/>
              </a:solidFill>
            </a:rPr>
            <a:t>установка малых архитектурных форм (зависит от типа оборудования)</a:t>
          </a:r>
          <a:endParaRPr lang="ru-RU" sz="2200" kern="1200" dirty="0">
            <a:solidFill>
              <a:srgbClr val="005FAB"/>
            </a:solidFill>
          </a:endParaRPr>
        </a:p>
      </dsp:txBody>
      <dsp:txXfrm>
        <a:off x="31599" y="1161371"/>
        <a:ext cx="11132758" cy="584104"/>
      </dsp:txXfrm>
    </dsp:sp>
    <dsp:sp modelId="{3259826D-3EF3-4E25-8501-2BE6DB9B7995}">
      <dsp:nvSpPr>
        <dsp:cNvPr id="0" name=""/>
        <dsp:cNvSpPr/>
      </dsp:nvSpPr>
      <dsp:spPr>
        <a:xfrm>
          <a:off x="0" y="1806048"/>
          <a:ext cx="11195956" cy="200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47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latin typeface="+mn-lt"/>
            </a:rPr>
            <a:t>Туалетный модуль: </a:t>
          </a:r>
          <a:r>
            <a:rPr lang="ru-RU" sz="1500" kern="1200" dirty="0" smtClean="0">
              <a:latin typeface="+mn-lt"/>
            </a:rPr>
            <a:t>Работы по обустройству и установке туалета нестационарного типа в рамках благоустройства на территории бульвара им. Франко в городе Симферополе Республики Крым. 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latin typeface="+mn-lt"/>
            </a:rPr>
            <a:t>Фонтан: </a:t>
          </a:r>
          <a:r>
            <a:rPr lang="ru-RU" sz="1500" kern="1200" dirty="0" smtClean="0">
              <a:latin typeface="+mn-lt"/>
            </a:rPr>
            <a:t>Работы по устройству фонтана в рамках благоустройства на территории городского сада им. Тараса Шевченко в городе Бахчисарай Республики Крым.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latin typeface="+mn-lt"/>
            </a:rPr>
            <a:t>Какой-то декоративный элемент, например инсталляция «я люблю тебя Ялта»: </a:t>
          </a:r>
          <a:r>
            <a:rPr lang="ru-RU" sz="1500" kern="1200" dirty="0" smtClean="0">
              <a:latin typeface="+mn-lt"/>
            </a:rPr>
            <a:t>Работы по благоустройству такого-то объекта, расположенного там-то в части установки малой архитектурной формы «Я люблю тебя Ялта». 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latin typeface="+mn-lt"/>
            </a:rPr>
            <a:t>Если </a:t>
          </a:r>
          <a:r>
            <a:rPr lang="ru-RU" sz="1500" b="1" kern="1200" dirty="0" err="1" smtClean="0">
              <a:latin typeface="+mn-lt"/>
            </a:rPr>
            <a:t>лавочка+столик</a:t>
          </a:r>
          <a:r>
            <a:rPr lang="ru-RU" sz="1500" b="1" kern="1200" dirty="0" smtClean="0">
              <a:latin typeface="+mn-lt"/>
            </a:rPr>
            <a:t>+ урна – это уже обустройство площадки для отдыха и досуга. </a:t>
          </a:r>
          <a:endParaRPr lang="ru-RU" sz="1500" kern="1200" dirty="0">
            <a:latin typeface="+mn-lt"/>
          </a:endParaRPr>
        </a:p>
      </dsp:txBody>
      <dsp:txXfrm>
        <a:off x="0" y="1806048"/>
        <a:ext cx="11195956" cy="2003662"/>
      </dsp:txXfrm>
    </dsp:sp>
    <dsp:sp modelId="{F0731019-D3DC-45B4-A13A-0DFB785E6E8A}">
      <dsp:nvSpPr>
        <dsp:cNvPr id="0" name=""/>
        <dsp:cNvSpPr/>
      </dsp:nvSpPr>
      <dsp:spPr>
        <a:xfrm>
          <a:off x="0" y="3441243"/>
          <a:ext cx="11195956" cy="68002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5FAB"/>
              </a:solidFill>
            </a:rPr>
            <a:t>установка ограждений</a:t>
          </a:r>
          <a:endParaRPr lang="ru-RU" sz="2200" kern="1200" dirty="0">
            <a:solidFill>
              <a:srgbClr val="005FAB"/>
            </a:solidFill>
          </a:endParaRPr>
        </a:p>
      </dsp:txBody>
      <dsp:txXfrm>
        <a:off x="33196" y="3474439"/>
        <a:ext cx="11129564" cy="613636"/>
      </dsp:txXfrm>
    </dsp:sp>
    <dsp:sp modelId="{1E485817-BC34-4A81-AA95-6244FFD4F27A}">
      <dsp:nvSpPr>
        <dsp:cNvPr id="0" name=""/>
        <dsp:cNvSpPr/>
      </dsp:nvSpPr>
      <dsp:spPr>
        <a:xfrm>
          <a:off x="0" y="4124322"/>
          <a:ext cx="11195956" cy="30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472" tIns="20320" rIns="113792" bIns="20320" numCol="1" spcCol="1270" anchor="t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50" kern="1200" dirty="0" smtClean="0"/>
            <a:t>Работы по установке ограждения городского кладбища по ул. Мира в городе Белогорск Белогорского района Республики Крым </a:t>
          </a:r>
          <a:endParaRPr lang="ru-RU" sz="1550" kern="1200" dirty="0"/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50" kern="1200" dirty="0" smtClean="0"/>
            <a:t>Работы по текущему ремонту ограждения городского кладбища по ул. Мира в городе Белогорск Белогорского района Республики Крым</a:t>
          </a:r>
          <a:endParaRPr lang="ru-RU" sz="1550" kern="1200" dirty="0"/>
        </a:p>
      </dsp:txBody>
      <dsp:txXfrm>
        <a:off x="0" y="4124322"/>
        <a:ext cx="11195956" cy="30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17.jp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9" y="0"/>
            <a:ext cx="84037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63888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52" y="3837751"/>
            <a:ext cx="5180813" cy="1921579"/>
          </a:xfrm>
        </p:spPr>
        <p:txBody>
          <a:bodyPr>
            <a:noAutofit/>
          </a:bodyPr>
          <a:lstStyle/>
          <a:p>
            <a:pPr algn="l" fontAlgn="base">
              <a:lnSpc>
                <a:spcPct val="100000"/>
              </a:lnSpc>
            </a:pPr>
            <a:r>
              <a:rPr lang="ru-RU" sz="2700" b="1" i="1" dirty="0">
                <a:solidFill>
                  <a:schemeClr val="bg1"/>
                </a:solidFill>
              </a:rPr>
              <a:t>План - график  </a:t>
            </a:r>
            <a:r>
              <a:rPr lang="ru-RU" sz="2700" b="1" i="1" dirty="0" smtClean="0">
                <a:solidFill>
                  <a:schemeClr val="bg1"/>
                </a:solidFill>
              </a:rPr>
              <a:t>        мероприятий по реализации </a:t>
            </a:r>
            <a:r>
              <a:rPr lang="ru-RU" sz="2700" b="1" i="1" dirty="0">
                <a:solidFill>
                  <a:schemeClr val="bg1"/>
                </a:solidFill>
              </a:rPr>
              <a:t>конкурсного </a:t>
            </a:r>
            <a:r>
              <a:rPr lang="ru-RU" sz="2700" b="1" i="1" dirty="0" smtClean="0">
                <a:solidFill>
                  <a:schemeClr val="bg1"/>
                </a:solidFill>
              </a:rPr>
              <a:t>отбора проектов инициативного бюджетирования                        на </a:t>
            </a:r>
            <a:r>
              <a:rPr lang="ru-RU" sz="2700" b="1" i="1" dirty="0">
                <a:solidFill>
                  <a:schemeClr val="bg1"/>
                </a:solidFill>
              </a:rPr>
              <a:t>2022 год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9" y="242371"/>
            <a:ext cx="3189513" cy="31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56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0" y="98918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-2" y="855261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5435378"/>
              </p:ext>
            </p:extLst>
          </p:nvPr>
        </p:nvGraphicFramePr>
        <p:xfrm>
          <a:off x="498021" y="1157622"/>
          <a:ext cx="11195956" cy="495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09058" y="6144985"/>
            <a:ext cx="10134600" cy="604158"/>
          </a:xfrm>
          <a:prstGeom prst="roundRect">
            <a:avLst/>
          </a:prstGeom>
          <a:solidFill>
            <a:srgbClr val="F8D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</a:t>
            </a:r>
            <a:r>
              <a:rPr lang="ru-RU" b="1" dirty="0">
                <a:solidFill>
                  <a:schemeClr val="tx1"/>
                </a:solidFill>
              </a:rPr>
              <a:t>у нас 2 и более видов работ в проекте, то ограничиваемся базовой формулировкой: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Работы по текущему ремонту (благоустройству) дворовой территории, расположенной по адресу: Республика Крым…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08" y="1355917"/>
            <a:ext cx="7157292" cy="5126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" y="0"/>
            <a:ext cx="15511750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7286" y="1319103"/>
            <a:ext cx="5045725" cy="5727265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0056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Ответственные </a:t>
            </a:r>
            <a:r>
              <a:rPr lang="ru-RU" sz="1600" b="1" dirty="0">
                <a:solidFill>
                  <a:srgbClr val="0056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должностные лица за проведение методических консультаций с инициаторами проектов инициативного бюджетирования по подготовке проектов по отраслевой принадлежности </a:t>
            </a:r>
            <a:endParaRPr lang="ru-RU" sz="1600" b="1" dirty="0" smtClean="0">
              <a:solidFill>
                <a:srgbClr val="0056A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от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Министерства жилищно-коммунального хозяйства Республики Крым: </a:t>
            </a:r>
          </a:p>
          <a:p>
            <a:pPr marL="342900" indent="-360000">
              <a:lnSpc>
                <a:spcPts val="1600"/>
              </a:lnSpc>
              <a:buFontTx/>
              <a:buChar char="-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Егорова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Надежда Евгеньевна, заместитель начальника управления благоустройства, начальник отдела благоустройства,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т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ел.: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+7 (978) 750-88-42.</a:t>
            </a: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от Министерства спорта Республики Крым:</a:t>
            </a:r>
          </a:p>
          <a:p>
            <a:pPr marL="342900" indent="-342900">
              <a:lnSpc>
                <a:spcPts val="1500"/>
              </a:lnSpc>
              <a:buFontTx/>
              <a:buChar char="-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Смирнова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Ирина Борисовна, начальник управления капитального строительства и инфраструктурного развития,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5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т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ел.:+7(978) 772-58-37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342900" indent="-342900">
              <a:lnSpc>
                <a:spcPts val="1500"/>
              </a:lnSpc>
              <a:buFontTx/>
              <a:buChar char="-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Коваленко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Юрий Леонидович, консультант отдела капитального строительства,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тел.: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+7 (978)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566-83-09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7"/>
            <a:ext cx="12192000" cy="130149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dirty="0" smtClean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  <a:endParaRPr lang="ru-RU" dirty="0">
              <a:solidFill>
                <a:srgbClr val="005FA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1053926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Центр изучения гражданских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инициатив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e-mail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400" b="1" u="sng" dirty="0" smtClean="0">
                <a:solidFill>
                  <a:srgbClr val="0069B4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7"/>
              </a:rPr>
              <a:t>centr_grajdan@kipu-rc.ru</a:t>
            </a:r>
            <a:endParaRPr lang="ru-RU" sz="1400" b="1" u="sng" dirty="0" smtClean="0">
              <a:solidFill>
                <a:srgbClr val="0069B4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ел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: (3652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 78-82-82</a:t>
            </a:r>
            <a:endParaRPr lang="ru-RU" sz="1400" u="sng" dirty="0">
              <a:solidFill>
                <a:srgbClr val="0069B4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Начальник Центра –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Кропотова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Наталья Владимировна</a:t>
            </a:r>
          </a:p>
          <a:p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Отдел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финансового мониторинга и </a:t>
            </a:r>
          </a:p>
          <a:p>
            <a:pPr>
              <a:lnSpc>
                <a:spcPts val="900"/>
              </a:lnSpc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внутреннего контроля Министерства финансов </a:t>
            </a:r>
          </a:p>
          <a:p>
            <a:pPr>
              <a:lnSpc>
                <a:spcPts val="900"/>
              </a:lnSpc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Крым</a:t>
            </a:r>
          </a:p>
          <a:p>
            <a:pPr>
              <a:lnSpc>
                <a:spcPts val="0"/>
              </a:lnSpc>
            </a:pP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e-mail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8"/>
              </a:rPr>
              <a:t>unp@minfin.rk.gov.ru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ел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: (3652)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733-037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Заведующий отделом – </a:t>
            </a:r>
            <a:r>
              <a:rPr lang="ru-RU" sz="14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Кадкина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Алина Юрьевна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dirty="0" smtClean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  <a:endParaRPr lang="ru-RU" dirty="0">
              <a:solidFill>
                <a:srgbClr val="005FA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18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175658"/>
            <a:ext cx="6014357" cy="278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4177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71" y="1301495"/>
            <a:ext cx="2106386" cy="212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7565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-74445"/>
            <a:ext cx="7269771" cy="72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Предлагаемые виды работ в рамках типологии проектов</a:t>
            </a:r>
            <a:endParaRPr lang="ru-RU" dirty="0">
              <a:solidFill>
                <a:srgbClr val="005F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110" y="1038501"/>
            <a:ext cx="4406747" cy="1178805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Объявление (извещение) о проведении конкурсного отбора проектов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инициативного бюджетирования на территории Республики Крым на 2022 год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9110" y="2217306"/>
            <a:ext cx="6556748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"/>
              </a:lnSpc>
            </a:pPr>
            <a:r>
              <a:rPr lang="ru-RU" sz="2200" b="1" i="1" dirty="0">
                <a:latin typeface="Roboto Light" panose="02000000000000000000" pitchFamily="2" charset="0"/>
                <a:ea typeface="Roboto Light" panose="02000000000000000000" pitchFamily="2" charset="0"/>
              </a:rPr>
              <a:t>с</a:t>
            </a:r>
            <a:r>
              <a:rPr lang="ru-RU" sz="22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2200" b="1" i="1" dirty="0">
                <a:latin typeface="Roboto Light" panose="02000000000000000000" pitchFamily="2" charset="0"/>
                <a:ea typeface="Roboto Light" panose="02000000000000000000" pitchFamily="2" charset="0"/>
              </a:rPr>
              <a:t>16 марта 2022 года </a:t>
            </a:r>
            <a:r>
              <a:rPr lang="ru-RU" sz="22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 18 </a:t>
            </a:r>
            <a:r>
              <a:rPr lang="ru-RU" sz="2200" b="1" i="1" dirty="0">
                <a:latin typeface="Roboto Light" panose="02000000000000000000" pitchFamily="2" charset="0"/>
                <a:ea typeface="Roboto Light" panose="02000000000000000000" pitchFamily="2" charset="0"/>
              </a:rPr>
              <a:t>апреля 2022 </a:t>
            </a:r>
            <a:r>
              <a:rPr lang="ru-RU" sz="22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года </a:t>
            </a:r>
          </a:p>
          <a:p>
            <a:pPr>
              <a:lnSpc>
                <a:spcPts val="700"/>
              </a:lnSpc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(согласно 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утвержденному Графику подачи 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заявок)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с</a:t>
            </a:r>
            <a:r>
              <a:rPr lang="ru-RU" sz="15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г</a:t>
            </a:r>
            <a:r>
              <a:rPr lang="ru-RU" sz="1500" dirty="0" smtClean="0">
                <a:latin typeface="Roboto" panose="02000000000000000000" pitchFamily="2" charset="0"/>
                <a:ea typeface="Roboto" panose="02000000000000000000" pitchFamily="2" charset="0"/>
              </a:rPr>
              <a:t>рафиком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подачи заявок можно ознакомиться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в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подразделе «Новости» раздела «Крым - как мы хотим» на официальном портале «Открытый бюджет Республики Крым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», </a:t>
            </a:r>
            <a:r>
              <a:rPr lang="ru-RU" sz="1500" dirty="0" smtClean="0">
                <a:latin typeface="Roboto" panose="02000000000000000000" pitchFamily="2" charset="0"/>
                <a:ea typeface="Roboto" panose="02000000000000000000" pitchFamily="2" charset="0"/>
              </a:rPr>
              <a:t>а также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на сайте Минфина Крыма в разделе «Инициативное бюджетирование»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663792" y="4179269"/>
            <a:ext cx="239894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Министерство финансов Республики Крым</a:t>
            </a:r>
          </a:p>
          <a:p>
            <a:r>
              <a:rPr lang="en-US" sz="1500" dirty="0" smtClean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www.minfin.rk.gov.ru</a:t>
            </a:r>
            <a:endParaRPr lang="ru-RU" sz="1500" dirty="0">
              <a:solidFill>
                <a:srgbClr val="005FA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594396" y="5451169"/>
            <a:ext cx="2537736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портал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«Открытый бюджет 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                   Республики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Крым»</a:t>
            </a:r>
          </a:p>
          <a:p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www.budget.rk.ifinmon.ru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06159" y="4080450"/>
            <a:ext cx="9288237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t>НОРМАТИВНАЯ ПРАВОВАЯ БАЗА РЕСПУБЛИКИ КРЫМ ПО ИНИЦИАТИВНОМУ БЮДЖЕТИРОВАНИЮ:</a:t>
            </a:r>
          </a:p>
          <a:p>
            <a:pPr algn="just"/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. с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т.28  БК РФ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от 31.07.1998 </a:t>
            </a:r>
            <a:r>
              <a:rPr lang="en-US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N 145-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ФЗ;</a:t>
            </a:r>
          </a:p>
          <a:p>
            <a:pPr algn="just"/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2.  Закон РК от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29.05.2020 № 77-ЗРК/2020 «Об инициативном бюджетировании в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РК» ;</a:t>
            </a:r>
            <a:endParaRPr lang="ru-RU" sz="15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/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. Постановление СМ РК от 16.10.2020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№ 658 «О некоторых вопросах реализации инициативного бюджетирования на территории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РК» ;</a:t>
            </a:r>
            <a:endParaRPr lang="ru-RU" sz="15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/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4. Постановление СМ РК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от 16.11.2020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№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703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«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О создании Центра изучения гражданских инициатив»;</a:t>
            </a:r>
          </a:p>
          <a:p>
            <a:pPr algn="just"/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5. Постановление СМ РК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от 30.08.2021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№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501  «Об утверждении Порядка предоставления и распределения субсидий из бюджета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РК 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бюджетам муниципальных образований Республики Крым на </a:t>
            </a:r>
            <a:r>
              <a:rPr lang="ru-RU" sz="1500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софинансирование</a:t>
            </a:r>
            <a:r>
              <a:rPr lang="ru-RU" sz="1500" b="1" dirty="0">
                <a:latin typeface="Roboto Light" panose="02000000000000000000" pitchFamily="2" charset="0"/>
                <a:ea typeface="Roboto Light" panose="02000000000000000000" pitchFamily="2" charset="0"/>
              </a:rPr>
              <a:t> проектов инициативного бюджетирования в </a:t>
            </a:r>
            <a:r>
              <a:rPr lang="ru-RU" sz="15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РК»</a:t>
            </a:r>
            <a:endParaRPr lang="ru-RU" sz="15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678" y="2061425"/>
            <a:ext cx="1996269" cy="1383345"/>
          </a:xfrm>
        </p:spPr>
        <p:txBody>
          <a:bodyPr>
            <a:noAutofit/>
          </a:bodyPr>
          <a:lstStyle/>
          <a:p>
            <a:r>
              <a:rPr lang="ru-RU" b="1" dirty="0"/>
              <a:t>1</a:t>
            </a:r>
            <a:endParaRPr lang="ru-RU" b="1" dirty="0" smtClean="0"/>
          </a:p>
          <a:p>
            <a:r>
              <a:rPr lang="ru-RU" b="1" dirty="0" smtClean="0"/>
              <a:t>январь 2022 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26207" y="3138446"/>
            <a:ext cx="2345213" cy="312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ea typeface="Roboto Light" panose="02000000000000000000" pitchFamily="2" charset="0"/>
              </a:rPr>
              <a:t>старт </a:t>
            </a:r>
            <a:r>
              <a:rPr lang="ru-RU" sz="1900" dirty="0">
                <a:ea typeface="Roboto Light" panose="02000000000000000000" pitchFamily="2" charset="0"/>
              </a:rPr>
              <a:t>проекта «Крым – как мы хотим» </a:t>
            </a:r>
            <a:endParaRPr lang="ru-RU" sz="1900" dirty="0" smtClean="0">
              <a:ea typeface="Roboto Light" panose="02000000000000000000" pitchFamily="2" charset="0"/>
            </a:endParaRPr>
          </a:p>
          <a:p>
            <a:r>
              <a:rPr lang="ru-RU" sz="1900" dirty="0" smtClean="0">
                <a:ea typeface="Roboto Light" panose="02000000000000000000" pitchFamily="2" charset="0"/>
              </a:rPr>
              <a:t>Объявление </a:t>
            </a:r>
            <a:r>
              <a:rPr lang="ru-RU" sz="1900" dirty="0">
                <a:ea typeface="Roboto Light" panose="02000000000000000000" pitchFamily="2" charset="0"/>
              </a:rPr>
              <a:t>(извещение) о проведении конкурсного отбора проектов </a:t>
            </a:r>
            <a:r>
              <a:rPr lang="ru-RU" sz="1900" dirty="0" smtClean="0">
                <a:ea typeface="Roboto Light" panose="02000000000000000000" pitchFamily="2" charset="0"/>
              </a:rPr>
              <a:t>инициативного </a:t>
            </a:r>
            <a:r>
              <a:rPr lang="ru-RU" sz="1900" dirty="0">
                <a:ea typeface="Roboto Light" panose="02000000000000000000" pitchFamily="2" charset="0"/>
              </a:rPr>
              <a:t>бюджетирования</a:t>
            </a: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47621" y="152401"/>
            <a:ext cx="8209463" cy="114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План - график мероприятий по реализации </a:t>
            </a:r>
            <a:r>
              <a:rPr lang="ru-RU" sz="20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конкурсного отбора  </a:t>
            </a:r>
            <a:r>
              <a:rPr lang="ru-RU" sz="20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проектов инициативного </a:t>
            </a:r>
            <a:r>
              <a:rPr lang="ru-RU" sz="20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бюджетирования на </a:t>
            </a:r>
            <a:r>
              <a:rPr lang="ru-RU" sz="20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2022 </a:t>
            </a:r>
            <a:r>
              <a:rPr lang="ru-RU" sz="20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год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(утвержден протоколом заседания Рабочей группы по развитию инициативного бюджетирования в Республике Крым от 21.12.2021)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5660571"/>
            <a:ext cx="1967697" cy="1197429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277422" y="3169121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2</a:t>
            </a:r>
          </a:p>
          <a:p>
            <a:r>
              <a:rPr lang="ru-RU" b="1" dirty="0" smtClean="0"/>
              <a:t>январь</a:t>
            </a:r>
            <a:r>
              <a:rPr lang="ru-RU" dirty="0" smtClean="0"/>
              <a:t> </a:t>
            </a:r>
            <a:r>
              <a:rPr lang="ru-RU" b="1" dirty="0" smtClean="0"/>
              <a:t>2022 </a:t>
            </a: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553800" y="4385991"/>
            <a:ext cx="220546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ea typeface="Roboto Light" panose="02000000000000000000" pitchFamily="2" charset="0"/>
              </a:rPr>
              <a:t>проведение </a:t>
            </a:r>
            <a:r>
              <a:rPr lang="ru-RU" sz="1900" dirty="0">
                <a:ea typeface="Roboto Light" panose="02000000000000000000" pitchFamily="2" charset="0"/>
              </a:rPr>
              <a:t>обучающих мероприятий для муниципальных образований РК и инициативных </a:t>
            </a:r>
            <a:r>
              <a:rPr lang="ru-RU" sz="1900" dirty="0" smtClean="0">
                <a:ea typeface="Roboto Light" panose="02000000000000000000" pitchFamily="2" charset="0"/>
              </a:rPr>
              <a:t>граждан</a:t>
            </a:r>
            <a:endParaRPr lang="ru-RU" sz="1900" dirty="0">
              <a:ea typeface="Roboto Light" panose="02000000000000000000" pitchFamily="2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252016" y="4385992"/>
            <a:ext cx="2410135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ea typeface="Roboto Light" panose="02000000000000000000" pitchFamily="2" charset="0"/>
              </a:rPr>
              <a:t>проведение </a:t>
            </a:r>
            <a:r>
              <a:rPr lang="ru-RU" sz="1900" dirty="0">
                <a:ea typeface="Roboto Light" panose="02000000000000000000" pitchFamily="2" charset="0"/>
              </a:rPr>
              <a:t>и сопровождение предварительных мероприятий (собраний) по выбору инициатив в муниципальных образованиях РК</a:t>
            </a:r>
          </a:p>
          <a:p>
            <a:endParaRPr lang="ru-R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759268" y="3126986"/>
            <a:ext cx="249274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ea typeface="Roboto Light" panose="02000000000000000000" pitchFamily="2" charset="0"/>
              </a:rPr>
              <a:t>начало </a:t>
            </a:r>
            <a:r>
              <a:rPr lang="ru-RU" sz="1900" dirty="0">
                <a:ea typeface="Roboto Light" panose="02000000000000000000" pitchFamily="2" charset="0"/>
              </a:rPr>
              <a:t>проведения информационной компании через СМИ и интернет – ресурсы, сбор информации по опросным листам жителей населённого пункта по определению приоритетной </a:t>
            </a:r>
            <a:r>
              <a:rPr lang="ru-RU" sz="1900" dirty="0" smtClean="0">
                <a:ea typeface="Roboto Light" panose="02000000000000000000" pitchFamily="2" charset="0"/>
              </a:rPr>
              <a:t>проблемы</a:t>
            </a:r>
            <a:endParaRPr lang="ru-RU" sz="1900" dirty="0">
              <a:ea typeface="Roboto Light" panose="02000000000000000000" pitchFamily="2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615628" y="2086263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3</a:t>
            </a:r>
            <a:endParaRPr lang="ru-RU" b="1" dirty="0" smtClean="0"/>
          </a:p>
          <a:p>
            <a:r>
              <a:rPr lang="ru-RU" b="1" dirty="0" smtClean="0"/>
              <a:t>январь</a:t>
            </a:r>
            <a:r>
              <a:rPr lang="ru-RU" dirty="0" smtClean="0"/>
              <a:t> </a:t>
            </a:r>
            <a:r>
              <a:rPr lang="ru-RU" b="1" dirty="0" smtClean="0"/>
              <a:t>2022 </a:t>
            </a:r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7067069" y="3190236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4</a:t>
            </a:r>
          </a:p>
          <a:p>
            <a:r>
              <a:rPr lang="ru-RU" b="1" dirty="0"/>
              <a:t>я</a:t>
            </a:r>
            <a:r>
              <a:rPr lang="ru-RU" b="1" dirty="0" smtClean="0"/>
              <a:t>нварь-февраль</a:t>
            </a:r>
            <a:r>
              <a:rPr lang="ru-RU" dirty="0" smtClean="0"/>
              <a:t> </a:t>
            </a:r>
            <a:r>
              <a:rPr lang="ru-RU" b="1" dirty="0" smtClean="0"/>
              <a:t>2022 </a:t>
            </a:r>
            <a:endParaRPr lang="ru-RU" dirty="0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9194231" y="2086263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5</a:t>
            </a:r>
            <a:endParaRPr lang="ru-RU" b="1" dirty="0" smtClean="0"/>
          </a:p>
          <a:p>
            <a:r>
              <a:rPr lang="ru-RU" b="1" dirty="0" smtClean="0"/>
              <a:t>февраль</a:t>
            </a:r>
            <a:r>
              <a:rPr lang="ru-RU" dirty="0" smtClean="0"/>
              <a:t> </a:t>
            </a:r>
            <a:r>
              <a:rPr lang="ru-RU" b="1" dirty="0" smtClean="0"/>
              <a:t>2022 </a:t>
            </a:r>
            <a:endParaRPr lang="ru-RU" dirty="0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9432636" y="3148006"/>
            <a:ext cx="2303219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ea typeface="Roboto Light" panose="02000000000000000000" pitchFamily="2" charset="0"/>
              </a:rPr>
              <a:t>проведение </a:t>
            </a:r>
            <a:r>
              <a:rPr lang="ru-RU" sz="1900" dirty="0">
                <a:ea typeface="Roboto Light" panose="02000000000000000000" pitchFamily="2" charset="0"/>
              </a:rPr>
              <a:t>и сопровождение заключительных мероприятий (собраний) в муниципальных образованиях РК</a:t>
            </a:r>
          </a:p>
          <a:p>
            <a:endParaRPr lang="ru-RU" sz="1900" dirty="0"/>
          </a:p>
        </p:txBody>
      </p:sp>
      <p:pic>
        <p:nvPicPr>
          <p:cNvPr id="27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56" y="1633234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98" y="2687815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060" y="1633234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51" y="2736616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29" y="1622348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608" y="2249880"/>
            <a:ext cx="1909183" cy="13833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/>
              <a:t>6</a:t>
            </a:r>
            <a:endParaRPr lang="ru-RU" sz="2200" b="1" dirty="0" smtClean="0"/>
          </a:p>
          <a:p>
            <a:pPr>
              <a:lnSpc>
                <a:spcPct val="100000"/>
              </a:lnSpc>
            </a:pPr>
            <a:r>
              <a:rPr lang="ru-RU" b="1" dirty="0" smtClean="0"/>
              <a:t>февраль-март</a:t>
            </a:r>
            <a:r>
              <a:rPr lang="ru-RU" dirty="0" smtClean="0"/>
              <a:t> </a:t>
            </a:r>
            <a:r>
              <a:rPr lang="ru-RU" b="1" dirty="0" smtClean="0"/>
              <a:t>2022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69781" y="3639803"/>
            <a:ext cx="1953410" cy="312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подготовка </a:t>
            </a:r>
            <a:r>
              <a:rPr lang="ru-RU" sz="2000" dirty="0"/>
              <a:t>документов для участия в конкурсном  </a:t>
            </a:r>
            <a:r>
              <a:rPr lang="ru-RU" sz="2000" dirty="0" smtClean="0"/>
              <a:t>отборе</a:t>
            </a:r>
            <a:endParaRPr lang="ru-RU" sz="2000" dirty="0"/>
          </a:p>
          <a:p>
            <a:endParaRPr lang="ru-RU" sz="2000" dirty="0"/>
          </a:p>
          <a:p>
            <a:endParaRPr lang="ru-RU" sz="19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660571"/>
            <a:ext cx="2003586" cy="1197429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69631" y="3379846"/>
            <a:ext cx="2817748" cy="901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/>
              <a:t>7</a:t>
            </a:r>
            <a:endParaRPr lang="ru-RU" b="1" dirty="0" smtClean="0"/>
          </a:p>
          <a:p>
            <a:pPr>
              <a:lnSpc>
                <a:spcPct val="100000"/>
              </a:lnSpc>
            </a:pPr>
            <a:r>
              <a:rPr lang="ru-RU" b="1" dirty="0" smtClean="0"/>
              <a:t>16 марта</a:t>
            </a:r>
            <a:r>
              <a:rPr lang="ru-RU" dirty="0" smtClean="0"/>
              <a:t> </a:t>
            </a:r>
            <a:r>
              <a:rPr lang="ru-RU" b="1" dirty="0" smtClean="0"/>
              <a:t>по                   18 апреля </a:t>
            </a:r>
            <a:r>
              <a:rPr lang="ru-RU" b="1" dirty="0"/>
              <a:t>2022</a:t>
            </a: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75771" y="4716118"/>
            <a:ext cx="220546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приём </a:t>
            </a:r>
            <a:r>
              <a:rPr lang="ru-RU" sz="2000" dirty="0"/>
              <a:t>заявок  </a:t>
            </a:r>
            <a:r>
              <a:rPr lang="ru-RU" sz="2000" dirty="0" smtClean="0"/>
              <a:t>   на </a:t>
            </a:r>
            <a:r>
              <a:rPr lang="ru-RU" sz="2000" dirty="0"/>
              <a:t>конкурсный </a:t>
            </a:r>
            <a:r>
              <a:rPr lang="ru-RU" sz="2000" dirty="0" smtClean="0"/>
              <a:t>отбор в электронном виде</a:t>
            </a:r>
            <a:endParaRPr lang="ru-RU" sz="2000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679024" y="4707835"/>
            <a:ext cx="2410135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подготовка НПА </a:t>
            </a:r>
            <a:r>
              <a:rPr lang="ru-RU" sz="2000" dirty="0"/>
              <a:t>по распределению бюджетных средств, предоставлению </a:t>
            </a:r>
            <a:r>
              <a:rPr lang="ru-RU" sz="2000" dirty="0" smtClean="0"/>
              <a:t>ГРБС </a:t>
            </a:r>
            <a:r>
              <a:rPr lang="ru-RU" sz="2000" dirty="0"/>
              <a:t>РК </a:t>
            </a:r>
            <a:r>
              <a:rPr lang="ru-RU" sz="2000" dirty="0" smtClean="0"/>
              <a:t>субсидии</a:t>
            </a:r>
            <a:endParaRPr lang="ru-RU" sz="20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52518" y="3641369"/>
            <a:ext cx="249274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заседание </a:t>
            </a:r>
            <a:r>
              <a:rPr lang="ru-RU" sz="2000" dirty="0"/>
              <a:t>конкурсной комиссии</a:t>
            </a:r>
          </a:p>
          <a:p>
            <a:endParaRPr lang="ru-RU" sz="2000" dirty="0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908879" y="2290102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 smtClean="0"/>
              <a:t>8</a:t>
            </a:r>
          </a:p>
          <a:p>
            <a:pPr>
              <a:lnSpc>
                <a:spcPct val="100000"/>
              </a:lnSpc>
            </a:pPr>
            <a:r>
              <a:rPr lang="ru-RU" b="1" dirty="0" smtClean="0"/>
              <a:t>до 30 апреля               2022</a:t>
            </a:r>
            <a:endParaRPr lang="ru-RU" b="1" dirty="0"/>
          </a:p>
          <a:p>
            <a:endParaRPr lang="ru-RU" dirty="0"/>
          </a:p>
          <a:p>
            <a:endParaRPr lang="ru-RU" b="1" dirty="0" smtClean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494079" y="3498181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9</a:t>
            </a:r>
            <a:endParaRPr lang="ru-RU" b="1" dirty="0" smtClean="0"/>
          </a:p>
          <a:p>
            <a:r>
              <a:rPr lang="ru-RU" b="1" dirty="0" smtClean="0"/>
              <a:t>май</a:t>
            </a:r>
            <a:r>
              <a:rPr lang="ru-RU" dirty="0" smtClean="0"/>
              <a:t>                          </a:t>
            </a:r>
            <a:r>
              <a:rPr lang="ru-RU" b="1" dirty="0" smtClean="0"/>
              <a:t>2022 </a:t>
            </a:r>
            <a:endParaRPr lang="ru-RU" dirty="0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8867006" y="3439012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11</a:t>
            </a:r>
          </a:p>
          <a:p>
            <a:r>
              <a:rPr lang="ru-RU" b="1" dirty="0"/>
              <a:t>д</a:t>
            </a:r>
            <a:r>
              <a:rPr lang="ru-RU" b="1" dirty="0" smtClean="0"/>
              <a:t>о 31 октября         2022</a:t>
            </a:r>
            <a:endParaRPr lang="ru-RU" b="1" dirty="0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9105410" y="4688665"/>
            <a:ext cx="2303219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реализация </a:t>
            </a:r>
            <a:r>
              <a:rPr lang="ru-RU" sz="2000" dirty="0"/>
              <a:t>проекта</a:t>
            </a:r>
          </a:p>
          <a:p>
            <a:endParaRPr lang="ru-RU" sz="1900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079276" y="2290102"/>
            <a:ext cx="2780027" cy="7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10</a:t>
            </a:r>
          </a:p>
          <a:p>
            <a:r>
              <a:rPr lang="ru-RU" b="1" dirty="0"/>
              <a:t>м</a:t>
            </a:r>
            <a:r>
              <a:rPr lang="ru-RU" b="1" dirty="0" smtClean="0"/>
              <a:t>ай-июнь</a:t>
            </a:r>
            <a:r>
              <a:rPr lang="ru-RU" dirty="0" smtClean="0"/>
              <a:t>                          </a:t>
            </a:r>
            <a:r>
              <a:rPr lang="ru-RU" b="1" dirty="0" smtClean="0"/>
              <a:t>2022 </a:t>
            </a:r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7305474" y="3639803"/>
            <a:ext cx="2303219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з</a:t>
            </a:r>
            <a:r>
              <a:rPr lang="ru-RU" sz="2000" dirty="0" smtClean="0"/>
              <a:t>аключение соглашений</a:t>
            </a:r>
            <a:endParaRPr lang="ru-RU" sz="2000" dirty="0"/>
          </a:p>
          <a:p>
            <a:endParaRPr lang="ru-RU" sz="1900" dirty="0"/>
          </a:p>
        </p:txBody>
      </p:sp>
      <p:pic>
        <p:nvPicPr>
          <p:cNvPr id="25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5" y="1760132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20" y="2889067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09" y="1760132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06" y="2889067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04" y="1760132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35" y="2877976"/>
            <a:ext cx="39037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1" y="213694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План - график мероприятий по реализации </a:t>
            </a:r>
            <a:r>
              <a:rPr lang="ru-RU" sz="20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конкурсного отбора  </a:t>
            </a:r>
            <a:r>
              <a:rPr lang="ru-RU" sz="20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проектов инициативного </a:t>
            </a:r>
            <a:r>
              <a:rPr lang="ru-RU" sz="20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бюджетирования на </a:t>
            </a:r>
            <a:r>
              <a:rPr lang="ru-RU" sz="20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2022 </a:t>
            </a:r>
            <a:r>
              <a:rPr lang="ru-RU" sz="20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год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(утвержден протоколом заседания Рабочей группы по развитию инициативного бюджетирования в Республике Крым от 21.12.2021)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8857" y="229549"/>
            <a:ext cx="8358342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2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подачи заявок муниципальными образованиями в рамках конкурсного отбора проектов инициативного бюджетирования в 2022 году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3970183"/>
              </p:ext>
            </p:extLst>
          </p:nvPr>
        </p:nvGraphicFramePr>
        <p:xfrm>
          <a:off x="1861456" y="1436914"/>
          <a:ext cx="7913915" cy="506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6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4" y="1301496"/>
            <a:ext cx="6204856" cy="269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3995056"/>
            <a:ext cx="5448301" cy="2862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0025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5" y="1301496"/>
            <a:ext cx="2677886" cy="212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91742" y="1066799"/>
            <a:ext cx="5745772" cy="541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благоустройства:</a:t>
            </a:r>
          </a:p>
          <a:p>
            <a:pPr algn="l" fontAlgn="auto">
              <a:lnSpc>
                <a:spcPts val="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(выполнение работ на дворовых территориях </a:t>
            </a:r>
            <a:endParaRPr lang="ru-RU" sz="1600" b="1" dirty="0">
              <a:solidFill>
                <a:srgbClr val="0056A4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многоквартирных домов, муниципальных общественных </a:t>
            </a:r>
          </a:p>
          <a:p>
            <a:pPr algn="l" fontAlgn="auto">
              <a:lnSpc>
                <a:spcPts val="5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</a:t>
            </a:r>
            <a:r>
              <a:rPr lang="ru-RU" sz="1600" b="1" smtClean="0">
                <a:solidFill>
                  <a:srgbClr val="0056A4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ерриториях, кладбищах)</a:t>
            </a:r>
            <a:endParaRPr lang="ru-RU" sz="1600" b="1" dirty="0" smtClean="0">
              <a:solidFill>
                <a:srgbClr val="0056A4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ремонт проездов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ремонт </a:t>
            </a:r>
            <a:r>
              <a:rPr lang="ru-RU" sz="1800" b="1" dirty="0">
                <a:cs typeface="Times New Roman" panose="02020603050405020304" pitchFamily="18" charset="0"/>
              </a:rPr>
              <a:t>тротуаров и пешеходных дорожек;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оборудование автомобильных парковок;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систем видеонаблюдения;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озеленение территорий;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пандусов и иные виды работ, обеспечивающие доступность зданий, сооружений, дворовых и общественных территорий для инвалидов и других маломобильных групп населения;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оборудование детских площадок, площадок для отдыха и досуга;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малых архитектурных форм;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установка ограждений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-74445"/>
            <a:ext cx="7269771" cy="72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Предлагаемые виды работ в рамках типологии проектов</a:t>
            </a:r>
            <a:endParaRPr lang="ru-RU" dirty="0">
              <a:solidFill>
                <a:srgbClr val="005F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/>
          <a:stretch/>
        </p:blipFill>
        <p:spPr>
          <a:xfrm>
            <a:off x="0" y="1301494"/>
            <a:ext cx="5693229" cy="2893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373"/>
            <a:ext cx="6291943" cy="2688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17571" y="-8893"/>
            <a:ext cx="767442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377725" y="1512225"/>
            <a:ext cx="5214257" cy="537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сфере физической культуры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 массового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спорта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ts val="1300"/>
              </a:lnSpc>
            </a:pP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приобретение, доставка и </a:t>
            </a:r>
            <a:r>
              <a:rPr lang="ru-RU" sz="2200" b="1" dirty="0" smtClean="0">
                <a:cs typeface="Times New Roman" panose="02020603050405020304" pitchFamily="18" charset="0"/>
              </a:rPr>
              <a:t>монтаж стационарного </a:t>
            </a:r>
            <a:r>
              <a:rPr lang="ru-RU" sz="2200" b="1" dirty="0">
                <a:cs typeface="Times New Roman" panose="02020603050405020304" pitchFamily="18" charset="0"/>
              </a:rPr>
              <a:t>спортивного </a:t>
            </a:r>
            <a:r>
              <a:rPr lang="ru-RU" sz="2200" b="1" dirty="0" smtClean="0">
                <a:cs typeface="Times New Roman" panose="02020603050405020304" pitchFamily="18" charset="0"/>
              </a:rPr>
              <a:t>оборудования для </a:t>
            </a:r>
            <a:r>
              <a:rPr lang="ru-RU" sz="2200" b="1" dirty="0">
                <a:cs typeface="Times New Roman" panose="02020603050405020304" pitchFamily="18" charset="0"/>
              </a:rPr>
              <a:t>плоскостных спортивных сооружений </a:t>
            </a:r>
            <a:r>
              <a:rPr lang="ru-RU" sz="2200" b="1" dirty="0" smtClean="0">
                <a:cs typeface="Times New Roman" panose="02020603050405020304" pitchFamily="18" charset="0"/>
              </a:rPr>
              <a:t>и спортивных площадок;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cs typeface="Times New Roman" panose="02020603050405020304" pitchFamily="18" charset="0"/>
              </a:rPr>
              <a:t>приобретение </a:t>
            </a:r>
            <a:r>
              <a:rPr lang="ru-RU" sz="2200" b="1" dirty="0">
                <a:cs typeface="Times New Roman" panose="02020603050405020304" pitchFamily="18" charset="0"/>
              </a:rPr>
              <a:t>спортивного инвентаря </a:t>
            </a:r>
            <a:r>
              <a:rPr lang="ru-RU" sz="2200" b="1" dirty="0" smtClean="0">
                <a:cs typeface="Times New Roman" panose="02020603050405020304" pitchFamily="18" charset="0"/>
              </a:rPr>
              <a:t>для учреждений </a:t>
            </a:r>
            <a:r>
              <a:rPr lang="ru-RU" sz="2200" b="1" dirty="0">
                <a:cs typeface="Times New Roman" panose="02020603050405020304" pitchFamily="18" charset="0"/>
              </a:rPr>
              <a:t>отрасли физической культуры </a:t>
            </a:r>
            <a:r>
              <a:rPr lang="ru-RU" sz="2200" b="1" dirty="0" smtClean="0">
                <a:cs typeface="Times New Roman" panose="02020603050405020304" pitchFamily="18" charset="0"/>
              </a:rPr>
              <a:t>и спорта </a:t>
            </a:r>
            <a:r>
              <a:rPr lang="ru-RU" sz="2200" b="1" dirty="0">
                <a:cs typeface="Times New Roman" panose="02020603050405020304" pitchFamily="18" charset="0"/>
              </a:rPr>
              <a:t>Республики Крым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8" y="211951"/>
            <a:ext cx="7269771" cy="703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Предлагаемые </a:t>
            </a:r>
            <a:r>
              <a:rPr lang="ru-RU" sz="2600" b="1" dirty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виды работ в  рамках типологии проектов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1" y="213694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042762"/>
            <a:ext cx="9916887" cy="120944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Работы по текущему ремонту (благоустройству) дворовой территории/площади, набережной/сквера/бульвара/парка/аллеи/городского сада «наименование» (в случае наличия), расположенного(ой) по адресу: Республика Крым, наименование района, населенного пункта, улицы</a:t>
            </a:r>
            <a:endParaRPr lang="ru-RU" sz="1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813674" y="2124018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4467551"/>
              </p:ext>
            </p:extLst>
          </p:nvPr>
        </p:nvGraphicFramePr>
        <p:xfrm>
          <a:off x="625928" y="2503714"/>
          <a:ext cx="10940143" cy="421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95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56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247621" y="213694"/>
            <a:ext cx="8209463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Рекомендуемая структура наименований проектов инициативного бюджетирования: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-1" y="983279"/>
            <a:ext cx="9916887" cy="60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Примеры названий на каждый вид работ:</a:t>
            </a:r>
            <a:endParaRPr lang="ru-RU" sz="2000" b="1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4807165"/>
              </p:ext>
            </p:extLst>
          </p:nvPr>
        </p:nvGraphicFramePr>
        <p:xfrm>
          <a:off x="495297" y="1285641"/>
          <a:ext cx="10940143" cy="531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68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1205</Words>
  <Application>Microsoft Office PowerPoint</Application>
  <PresentationFormat>Произвольный</PresentationFormat>
  <Paragraphs>162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Табеева Ромина Рустамовна</cp:lastModifiedBy>
  <cp:revision>153</cp:revision>
  <dcterms:created xsi:type="dcterms:W3CDTF">2020-10-27T09:01:24Z</dcterms:created>
  <dcterms:modified xsi:type="dcterms:W3CDTF">2022-01-13T09:13:45Z</dcterms:modified>
</cp:coreProperties>
</file>