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9" r:id="rId5"/>
    <p:sldId id="286" r:id="rId6"/>
    <p:sldId id="300" r:id="rId7"/>
    <p:sldId id="294" r:id="rId8"/>
    <p:sldId id="301" r:id="rId9"/>
    <p:sldId id="303" r:id="rId10"/>
    <p:sldId id="302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3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EACF8C-B28E-42BC-A6E3-C25D0EE10BAE}" type="datetime1">
              <a:rPr lang="ru-RU" smtClean="0"/>
              <a:pPr rtl="0"/>
              <a:t>12.03.2021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0608AC-6909-4137-93CB-49E5C0AB9080}" type="datetime1">
              <a:rPr lang="ru-RU" smtClean="0"/>
              <a:pPr rtl="0"/>
              <a:t>12.03.2021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4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8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B4BA3-48A5-40E2-B110-0C21878151EC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12FE28-BDB6-4FC8-B832-C2027EA377F8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42644-2AE9-465B-840F-95B457D35CDE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4831-90A2-46F3-A646-3B37EC7102A8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541EB-7B32-4C7F-A8AA-DF34340EF1CF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FE61F-5DE4-4572-B72B-FBE60A5A629A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7A13D-1F52-44E5-B961-8DFA700B58E9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EBAF7-0465-4C6E-9723-6BABC34F803B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863A3-BE5F-48BB-A6DB-995079FEF2B2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C61A37-8AAF-44B4-B353-46A88AFC18DB}" type="datetime1">
              <a:rPr lang="ru-RU" noProof="0" smtClean="0"/>
              <a:pPr rtl="0"/>
              <a:t>12.03.2021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Эксперты, совместно работающие за столом над ноутбуком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объект 3" descr="Люди с документами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0" y="0"/>
            <a:ext cx="12189460" cy="707043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idx="1"/>
          </p:nvPr>
        </p:nvSpPr>
        <p:spPr bwMode="blackGray">
          <a:xfrm>
            <a:off x="836929" y="1465770"/>
            <a:ext cx="10515600" cy="4351338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marL="0" indent="0" algn="ctr" rtl="0">
              <a:buNone/>
            </a:pPr>
            <a:endParaRPr lang="ru-RU" sz="3200" b="1" i="1" spc="65" dirty="0" smtClean="0">
              <a:solidFill>
                <a:schemeClr val="accent1"/>
              </a:solidFill>
              <a:cs typeface="Arial"/>
            </a:endParaRPr>
          </a:p>
          <a:p>
            <a:pPr marL="0" indent="0" algn="ctr" rtl="0">
              <a:buNone/>
            </a:pPr>
            <a:r>
              <a:rPr lang="ru-RU" sz="3200" b="1" i="1" spc="65" dirty="0" smtClean="0">
                <a:solidFill>
                  <a:schemeClr val="accent1"/>
                </a:solidFill>
                <a:cs typeface="Arial"/>
              </a:rPr>
              <a:t>сбор, обработка и систематизация информации</a:t>
            </a:r>
            <a:r>
              <a:rPr lang="ru-RU" sz="2500" b="1" i="1" spc="65" dirty="0" smtClean="0">
                <a:solidFill>
                  <a:schemeClr val="accent1"/>
                </a:solidFill>
                <a:cs typeface="Arial"/>
              </a:rPr>
              <a:t> </a:t>
            </a:r>
            <a:endParaRPr lang="ru-RU" sz="2500" b="1" i="1" spc="6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3160468" y="3073114"/>
            <a:ext cx="576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1633392" y="1690917"/>
            <a:ext cx="9496162" cy="1261290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ru-RU" sz="5000" dirty="0" smtClean="0">
                <a:solidFill>
                  <a:schemeClr val="bg1"/>
                </a:solidFill>
              </a:rPr>
              <a:t> Работа с опросными листами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86" y="4786706"/>
            <a:ext cx="76816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" y="169818"/>
            <a:ext cx="3608688" cy="68057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НАША ГЛАВНАЯ ИДЕЯ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pPr rtl="0"/>
              <a:t>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4855" y="232672"/>
            <a:ext cx="3608688" cy="6307355"/>
            <a:chOff x="-1432923" y="1331963"/>
            <a:chExt cx="6689725" cy="4194074"/>
          </a:xfrm>
        </p:grpSpPr>
        <p:sp>
          <p:nvSpPr>
            <p:cNvPr id="5" name="объект 3" descr="Бежевый прямоугольник">
              <a:extLst>
                <a:ext uri="{FF2B5EF4-FFF2-40B4-BE49-F238E27FC236}">
                  <a16:creationId xmlns:a16="http://schemas.microsoft.com/office/drawing/2014/main" id="{DCF29767-6635-4A46-AB77-672CC90C6FBE}"/>
                </a:ext>
              </a:extLst>
            </p:cNvPr>
            <p:cNvSpPr/>
            <p:nvPr/>
          </p:nvSpPr>
          <p:spPr>
            <a:xfrm>
              <a:off x="-1432923" y="1331963"/>
              <a:ext cx="4010660" cy="4194074"/>
            </a:xfrm>
            <a:custGeom>
              <a:avLst/>
              <a:gdLst/>
              <a:ahLst/>
              <a:cxnLst/>
              <a:rect l="l" t="t" r="r" b="b"/>
              <a:pathLst>
                <a:path w="4010659" h="333375">
                  <a:moveTo>
                    <a:pt x="0" y="333006"/>
                  </a:moveTo>
                  <a:lnTo>
                    <a:pt x="4010367" y="333006"/>
                  </a:lnTo>
                  <a:lnTo>
                    <a:pt x="4010367" y="0"/>
                  </a:lnTo>
                  <a:lnTo>
                    <a:pt x="0" y="0"/>
                  </a:lnTo>
                  <a:lnTo>
                    <a:pt x="0" y="33300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6" name="объект 6" descr="Синий прямоугольник">
              <a:extLst>
                <a:ext uri="{FF2B5EF4-FFF2-40B4-BE49-F238E27FC236}">
                  <a16:creationId xmlns:a16="http://schemas.microsoft.com/office/drawing/2014/main" id="{9FABC344-E043-45BE-8588-06C658DBCE70}"/>
                </a:ext>
              </a:extLst>
            </p:cNvPr>
            <p:cNvSpPr/>
            <p:nvPr/>
          </p:nvSpPr>
          <p:spPr>
            <a:xfrm>
              <a:off x="-1432923" y="1664970"/>
              <a:ext cx="6689725" cy="3528060"/>
            </a:xfrm>
            <a:custGeom>
              <a:avLst/>
              <a:gdLst/>
              <a:ahLst/>
              <a:cxnLst/>
              <a:rect l="l" t="t" r="r" b="b"/>
              <a:pathLst>
                <a:path w="6689725" h="3528060">
                  <a:moveTo>
                    <a:pt x="0" y="3527996"/>
                  </a:moveTo>
                  <a:lnTo>
                    <a:pt x="6689648" y="3527996"/>
                  </a:lnTo>
                  <a:lnTo>
                    <a:pt x="6689648" y="0"/>
                  </a:lnTo>
                  <a:lnTo>
                    <a:pt x="0" y="0"/>
                  </a:lnTo>
                  <a:lnTo>
                    <a:pt x="0" y="3527996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7" name="объект 9" descr="Бежевый прямоугольник">
              <a:extLst>
                <a:ext uri="{FF2B5EF4-FFF2-40B4-BE49-F238E27FC236}">
                  <a16:creationId xmlns:a16="http://schemas.microsoft.com/office/drawing/2014/main" id="{02C6628C-972C-4717-AAF3-D882B30F6658}"/>
                </a:ext>
              </a:extLst>
            </p:cNvPr>
            <p:cNvSpPr/>
            <p:nvPr/>
          </p:nvSpPr>
          <p:spPr bwMode="white">
            <a:xfrm>
              <a:off x="-1367992" y="4113577"/>
              <a:ext cx="3945729" cy="30401"/>
            </a:xfrm>
            <a:custGeom>
              <a:avLst/>
              <a:gdLst/>
              <a:ahLst/>
              <a:cxnLst/>
              <a:rect l="l" t="t" r="r" b="b"/>
              <a:pathLst>
                <a:path w="2642870">
                  <a:moveTo>
                    <a:pt x="0" y="0"/>
                  </a:moveTo>
                  <a:lnTo>
                    <a:pt x="2642616" y="0"/>
                  </a:lnTo>
                </a:path>
              </a:pathLst>
            </a:custGeom>
            <a:ln w="54863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9" name="Объект 3">
              <a:extLst>
                <a:ext uri="{FF2B5EF4-FFF2-40B4-BE49-F238E27FC236}">
                  <a16:creationId xmlns:a16="http://schemas.microsoft.com/office/drawing/2014/main" id="{E7A818AB-B120-41D5-88A6-933AB9CAAE68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-1367992" y="2375935"/>
              <a:ext cx="5888511" cy="157114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ru-RU" sz="3600" b="1" spc="-25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каком этапе проводится опрос?</a:t>
              </a:r>
              <a:endParaRPr lang="ru-RU" sz="3600" b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3997233" y="169819"/>
            <a:ext cx="8033657" cy="2299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300" dirty="0" smtClean="0"/>
              <a:t>На этапе подготовки общественного собрания руководителю муниципального образования необходимо провести опрос среди жителей населенного пункта с целью изучения мнений о наиболее актуальных проблемах населенного пункта и определить основные направления подготовки проектов.</a:t>
            </a:r>
            <a:endParaRPr lang="ru-RU" sz="2300" dirty="0"/>
          </a:p>
          <a:p>
            <a:endParaRPr lang="ru-RU" sz="24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18" y="2564110"/>
            <a:ext cx="6010875" cy="40033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26" y="5120640"/>
            <a:ext cx="771580" cy="8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" y="169818"/>
            <a:ext cx="3608688" cy="68057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НАША ГЛАВНАЯ ИДЕЯ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pPr rtl="0"/>
              <a:t>3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4855" y="232672"/>
            <a:ext cx="3608688" cy="6307355"/>
            <a:chOff x="-1432923" y="1331963"/>
            <a:chExt cx="6689725" cy="4194074"/>
          </a:xfrm>
        </p:grpSpPr>
        <p:sp>
          <p:nvSpPr>
            <p:cNvPr id="5" name="объект 3" descr="Бежевый прямоугольник">
              <a:extLst>
                <a:ext uri="{FF2B5EF4-FFF2-40B4-BE49-F238E27FC236}">
                  <a16:creationId xmlns:a16="http://schemas.microsoft.com/office/drawing/2014/main" id="{DCF29767-6635-4A46-AB77-672CC90C6FBE}"/>
                </a:ext>
              </a:extLst>
            </p:cNvPr>
            <p:cNvSpPr/>
            <p:nvPr/>
          </p:nvSpPr>
          <p:spPr>
            <a:xfrm>
              <a:off x="-1432923" y="1331963"/>
              <a:ext cx="4010660" cy="4194074"/>
            </a:xfrm>
            <a:custGeom>
              <a:avLst/>
              <a:gdLst/>
              <a:ahLst/>
              <a:cxnLst/>
              <a:rect l="l" t="t" r="r" b="b"/>
              <a:pathLst>
                <a:path w="4010659" h="333375">
                  <a:moveTo>
                    <a:pt x="0" y="333006"/>
                  </a:moveTo>
                  <a:lnTo>
                    <a:pt x="4010367" y="333006"/>
                  </a:lnTo>
                  <a:lnTo>
                    <a:pt x="4010367" y="0"/>
                  </a:lnTo>
                  <a:lnTo>
                    <a:pt x="0" y="0"/>
                  </a:lnTo>
                  <a:lnTo>
                    <a:pt x="0" y="33300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6" name="объект 6" descr="Синий прямоугольник">
              <a:extLst>
                <a:ext uri="{FF2B5EF4-FFF2-40B4-BE49-F238E27FC236}">
                  <a16:creationId xmlns:a16="http://schemas.microsoft.com/office/drawing/2014/main" id="{9FABC344-E043-45BE-8588-06C658DBCE70}"/>
                </a:ext>
              </a:extLst>
            </p:cNvPr>
            <p:cNvSpPr/>
            <p:nvPr/>
          </p:nvSpPr>
          <p:spPr>
            <a:xfrm>
              <a:off x="-1432923" y="1664970"/>
              <a:ext cx="6689725" cy="3528060"/>
            </a:xfrm>
            <a:custGeom>
              <a:avLst/>
              <a:gdLst/>
              <a:ahLst/>
              <a:cxnLst/>
              <a:rect l="l" t="t" r="r" b="b"/>
              <a:pathLst>
                <a:path w="6689725" h="3528060">
                  <a:moveTo>
                    <a:pt x="0" y="3527996"/>
                  </a:moveTo>
                  <a:lnTo>
                    <a:pt x="6689648" y="3527996"/>
                  </a:lnTo>
                  <a:lnTo>
                    <a:pt x="6689648" y="0"/>
                  </a:lnTo>
                  <a:lnTo>
                    <a:pt x="0" y="0"/>
                  </a:lnTo>
                  <a:lnTo>
                    <a:pt x="0" y="3527996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7" name="объект 9" descr="Бежевый прямоугольник">
              <a:extLst>
                <a:ext uri="{FF2B5EF4-FFF2-40B4-BE49-F238E27FC236}">
                  <a16:creationId xmlns:a16="http://schemas.microsoft.com/office/drawing/2014/main" id="{02C6628C-972C-4717-AAF3-D882B30F6658}"/>
                </a:ext>
              </a:extLst>
            </p:cNvPr>
            <p:cNvSpPr/>
            <p:nvPr/>
          </p:nvSpPr>
          <p:spPr bwMode="white">
            <a:xfrm>
              <a:off x="-1367993" y="4113578"/>
              <a:ext cx="3880800" cy="0"/>
            </a:xfrm>
            <a:custGeom>
              <a:avLst/>
              <a:gdLst/>
              <a:ahLst/>
              <a:cxnLst/>
              <a:rect l="l" t="t" r="r" b="b"/>
              <a:pathLst>
                <a:path w="2642870">
                  <a:moveTo>
                    <a:pt x="0" y="0"/>
                  </a:moveTo>
                  <a:lnTo>
                    <a:pt x="2642616" y="0"/>
                  </a:lnTo>
                </a:path>
              </a:pathLst>
            </a:custGeom>
            <a:ln w="54863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9" name="Объект 3">
              <a:extLst>
                <a:ext uri="{FF2B5EF4-FFF2-40B4-BE49-F238E27FC236}">
                  <a16:creationId xmlns:a16="http://schemas.microsoft.com/office/drawing/2014/main" id="{E7A818AB-B120-41D5-88A6-933AB9CAAE68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-1298357" y="2343701"/>
              <a:ext cx="5818877" cy="1603374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ru-RU" sz="3600" b="1" spc="-25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Образец оформления опросного листа</a:t>
              </a:r>
              <a:endParaRPr lang="ru-RU" sz="3600" b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4911634" y="232673"/>
            <a:ext cx="1907177" cy="500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1. Сторона</a:t>
            </a:r>
            <a:endParaRPr lang="ru-RU" sz="2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50188" y="249580"/>
            <a:ext cx="2142654" cy="500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2</a:t>
            </a:r>
            <a:r>
              <a:rPr lang="ru-RU" sz="2400" dirty="0" smtClean="0"/>
              <a:t>. Сторона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4" y="5115927"/>
            <a:ext cx="767402" cy="798724"/>
          </a:xfrm>
          <a:prstGeom prst="rect">
            <a:avLst/>
          </a:prstGeom>
        </p:spPr>
      </p:pic>
      <p:pic>
        <p:nvPicPr>
          <p:cNvPr id="16" name="Picture 2" descr="C:\Users\Admin\Downloads\Опросный лист (1)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2663" y="940526"/>
            <a:ext cx="3583297" cy="49279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80" y="940526"/>
            <a:ext cx="3560445" cy="49678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40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" y="169818"/>
            <a:ext cx="3203739" cy="68057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НАША ГЛАВНАЯ ИДЕЯ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pPr rtl="0"/>
              <a:t>4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4855" y="232672"/>
            <a:ext cx="3203739" cy="6307355"/>
            <a:chOff x="-1432923" y="1331963"/>
            <a:chExt cx="6689725" cy="4194074"/>
          </a:xfrm>
        </p:grpSpPr>
        <p:sp>
          <p:nvSpPr>
            <p:cNvPr id="5" name="объект 3" descr="Бежевый прямоугольник">
              <a:extLst>
                <a:ext uri="{FF2B5EF4-FFF2-40B4-BE49-F238E27FC236}">
                  <a16:creationId xmlns:a16="http://schemas.microsoft.com/office/drawing/2014/main" id="{DCF29767-6635-4A46-AB77-672CC90C6FBE}"/>
                </a:ext>
              </a:extLst>
            </p:cNvPr>
            <p:cNvSpPr/>
            <p:nvPr/>
          </p:nvSpPr>
          <p:spPr>
            <a:xfrm>
              <a:off x="-1432923" y="1331963"/>
              <a:ext cx="4010660" cy="4194074"/>
            </a:xfrm>
            <a:custGeom>
              <a:avLst/>
              <a:gdLst/>
              <a:ahLst/>
              <a:cxnLst/>
              <a:rect l="l" t="t" r="r" b="b"/>
              <a:pathLst>
                <a:path w="4010659" h="333375">
                  <a:moveTo>
                    <a:pt x="0" y="333006"/>
                  </a:moveTo>
                  <a:lnTo>
                    <a:pt x="4010367" y="333006"/>
                  </a:lnTo>
                  <a:lnTo>
                    <a:pt x="4010367" y="0"/>
                  </a:lnTo>
                  <a:lnTo>
                    <a:pt x="0" y="0"/>
                  </a:lnTo>
                  <a:lnTo>
                    <a:pt x="0" y="33300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6" name="объект 6" descr="Синий прямоугольник">
              <a:extLst>
                <a:ext uri="{FF2B5EF4-FFF2-40B4-BE49-F238E27FC236}">
                  <a16:creationId xmlns:a16="http://schemas.microsoft.com/office/drawing/2014/main" id="{9FABC344-E043-45BE-8588-06C658DBCE70}"/>
                </a:ext>
              </a:extLst>
            </p:cNvPr>
            <p:cNvSpPr/>
            <p:nvPr/>
          </p:nvSpPr>
          <p:spPr>
            <a:xfrm>
              <a:off x="-1432923" y="1664970"/>
              <a:ext cx="6689725" cy="3528060"/>
            </a:xfrm>
            <a:custGeom>
              <a:avLst/>
              <a:gdLst/>
              <a:ahLst/>
              <a:cxnLst/>
              <a:rect l="l" t="t" r="r" b="b"/>
              <a:pathLst>
                <a:path w="6689725" h="3528060">
                  <a:moveTo>
                    <a:pt x="0" y="3527996"/>
                  </a:moveTo>
                  <a:lnTo>
                    <a:pt x="6689648" y="3527996"/>
                  </a:lnTo>
                  <a:lnTo>
                    <a:pt x="6689648" y="0"/>
                  </a:lnTo>
                  <a:lnTo>
                    <a:pt x="0" y="0"/>
                  </a:lnTo>
                  <a:lnTo>
                    <a:pt x="0" y="3527996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7" name="объект 9" descr="Бежевый прямоугольник">
              <a:extLst>
                <a:ext uri="{FF2B5EF4-FFF2-40B4-BE49-F238E27FC236}">
                  <a16:creationId xmlns:a16="http://schemas.microsoft.com/office/drawing/2014/main" id="{02C6628C-972C-4717-AAF3-D882B30F6658}"/>
                </a:ext>
              </a:extLst>
            </p:cNvPr>
            <p:cNvSpPr/>
            <p:nvPr/>
          </p:nvSpPr>
          <p:spPr bwMode="white">
            <a:xfrm>
              <a:off x="-1367993" y="4113578"/>
              <a:ext cx="3880800" cy="0"/>
            </a:xfrm>
            <a:custGeom>
              <a:avLst/>
              <a:gdLst/>
              <a:ahLst/>
              <a:cxnLst/>
              <a:rect l="l" t="t" r="r" b="b"/>
              <a:pathLst>
                <a:path w="2642870">
                  <a:moveTo>
                    <a:pt x="0" y="0"/>
                  </a:moveTo>
                  <a:lnTo>
                    <a:pt x="2642616" y="0"/>
                  </a:lnTo>
                </a:path>
              </a:pathLst>
            </a:custGeom>
            <a:ln w="54863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9" name="Объект 3">
              <a:extLst>
                <a:ext uri="{FF2B5EF4-FFF2-40B4-BE49-F238E27FC236}">
                  <a16:creationId xmlns:a16="http://schemas.microsoft.com/office/drawing/2014/main" id="{E7A818AB-B120-41D5-88A6-933AB9CAAE68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-1184575" y="2384621"/>
              <a:ext cx="5787554" cy="1562453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ru-RU" sz="3600" b="1" spc="-25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Кто проводит</a:t>
              </a:r>
            </a:p>
            <a:p>
              <a:pPr marL="0" indent="0" rtl="0">
                <a:buNone/>
              </a:pPr>
              <a:r>
                <a:rPr lang="ru-RU" sz="3600" b="1" spc="-25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опрос?</a:t>
              </a:r>
              <a:endParaRPr lang="ru-RU" sz="3600" b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3567529" y="316545"/>
            <a:ext cx="8243397" cy="2108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Ответственным за организацию опроса является </a:t>
            </a:r>
            <a:r>
              <a:rPr lang="ru-RU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глава муниципального образования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В структуре администрации создается рабочая группа, которая под руководством главы муниципального образования осуществляет непосредственную работу по организации опроса, а именно</a:t>
            </a:r>
            <a:endParaRPr lang="ru-RU" sz="2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3" y="5055080"/>
            <a:ext cx="768163" cy="823031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558327" y="2892374"/>
            <a:ext cx="4453065" cy="3614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изготовление, </a:t>
            </a:r>
          </a:p>
          <a:p>
            <a:r>
              <a:rPr lang="ru-RU" sz="2200" dirty="0" smtClean="0"/>
              <a:t>распространение, </a:t>
            </a:r>
          </a:p>
          <a:p>
            <a:r>
              <a:rPr lang="ru-RU" sz="2200" dirty="0" smtClean="0"/>
              <a:t>сбор  опросных листов, </a:t>
            </a:r>
          </a:p>
          <a:p>
            <a:r>
              <a:rPr lang="ru-RU" sz="2200" dirty="0" smtClean="0"/>
              <a:t>обработка информации, изложенной в опросных листах, </a:t>
            </a:r>
          </a:p>
          <a:p>
            <a:r>
              <a:rPr lang="ru-RU" sz="2200" dirty="0" smtClean="0"/>
              <a:t>обобщение и систематизацию полученной информации.</a:t>
            </a:r>
            <a:endParaRPr lang="ru-RU" sz="2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616" y="3008366"/>
            <a:ext cx="3621310" cy="24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" y="169818"/>
            <a:ext cx="2864105" cy="68057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НАША ГЛАВНАЯ ИДЕЯ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pPr rtl="0"/>
              <a:t>5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44855" y="232672"/>
            <a:ext cx="2864105" cy="6307355"/>
            <a:chOff x="-1432923" y="1331963"/>
            <a:chExt cx="6689725" cy="4194074"/>
          </a:xfrm>
        </p:grpSpPr>
        <p:sp>
          <p:nvSpPr>
            <p:cNvPr id="5" name="объект 3" descr="Бежевый прямоугольник">
              <a:extLst>
                <a:ext uri="{FF2B5EF4-FFF2-40B4-BE49-F238E27FC236}">
                  <a16:creationId xmlns:a16="http://schemas.microsoft.com/office/drawing/2014/main" id="{DCF29767-6635-4A46-AB77-672CC90C6FBE}"/>
                </a:ext>
              </a:extLst>
            </p:cNvPr>
            <p:cNvSpPr/>
            <p:nvPr/>
          </p:nvSpPr>
          <p:spPr>
            <a:xfrm>
              <a:off x="-1432923" y="1331963"/>
              <a:ext cx="4010660" cy="4194074"/>
            </a:xfrm>
            <a:custGeom>
              <a:avLst/>
              <a:gdLst/>
              <a:ahLst/>
              <a:cxnLst/>
              <a:rect l="l" t="t" r="r" b="b"/>
              <a:pathLst>
                <a:path w="4010659" h="333375">
                  <a:moveTo>
                    <a:pt x="0" y="333006"/>
                  </a:moveTo>
                  <a:lnTo>
                    <a:pt x="4010367" y="333006"/>
                  </a:lnTo>
                  <a:lnTo>
                    <a:pt x="4010367" y="0"/>
                  </a:lnTo>
                  <a:lnTo>
                    <a:pt x="0" y="0"/>
                  </a:lnTo>
                  <a:lnTo>
                    <a:pt x="0" y="33300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6" name="объект 6" descr="Синий прямоугольник">
              <a:extLst>
                <a:ext uri="{FF2B5EF4-FFF2-40B4-BE49-F238E27FC236}">
                  <a16:creationId xmlns:a16="http://schemas.microsoft.com/office/drawing/2014/main" id="{9FABC344-E043-45BE-8588-06C658DBCE70}"/>
                </a:ext>
              </a:extLst>
            </p:cNvPr>
            <p:cNvSpPr/>
            <p:nvPr/>
          </p:nvSpPr>
          <p:spPr>
            <a:xfrm>
              <a:off x="-1432923" y="1664970"/>
              <a:ext cx="6689725" cy="3528060"/>
            </a:xfrm>
            <a:custGeom>
              <a:avLst/>
              <a:gdLst/>
              <a:ahLst/>
              <a:cxnLst/>
              <a:rect l="l" t="t" r="r" b="b"/>
              <a:pathLst>
                <a:path w="6689725" h="3528060">
                  <a:moveTo>
                    <a:pt x="0" y="3527996"/>
                  </a:moveTo>
                  <a:lnTo>
                    <a:pt x="6689648" y="3527996"/>
                  </a:lnTo>
                  <a:lnTo>
                    <a:pt x="6689648" y="0"/>
                  </a:lnTo>
                  <a:lnTo>
                    <a:pt x="0" y="0"/>
                  </a:lnTo>
                  <a:lnTo>
                    <a:pt x="0" y="3527996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7" name="объект 9" descr="Бежевый прямоугольник">
              <a:extLst>
                <a:ext uri="{FF2B5EF4-FFF2-40B4-BE49-F238E27FC236}">
                  <a16:creationId xmlns:a16="http://schemas.microsoft.com/office/drawing/2014/main" id="{02C6628C-972C-4717-AAF3-D882B30F6658}"/>
                </a:ext>
              </a:extLst>
            </p:cNvPr>
            <p:cNvSpPr/>
            <p:nvPr/>
          </p:nvSpPr>
          <p:spPr bwMode="white">
            <a:xfrm>
              <a:off x="-1367993" y="4113578"/>
              <a:ext cx="3880800" cy="0"/>
            </a:xfrm>
            <a:custGeom>
              <a:avLst/>
              <a:gdLst/>
              <a:ahLst/>
              <a:cxnLst/>
              <a:rect l="l" t="t" r="r" b="b"/>
              <a:pathLst>
                <a:path w="2642870">
                  <a:moveTo>
                    <a:pt x="0" y="0"/>
                  </a:moveTo>
                  <a:lnTo>
                    <a:pt x="2642616" y="0"/>
                  </a:lnTo>
                </a:path>
              </a:pathLst>
            </a:custGeom>
            <a:ln w="54863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9" name="Объект 3">
              <a:extLst>
                <a:ext uri="{FF2B5EF4-FFF2-40B4-BE49-F238E27FC236}">
                  <a16:creationId xmlns:a16="http://schemas.microsoft.com/office/drawing/2014/main" id="{E7A818AB-B120-41D5-88A6-933AB9CAAE68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-1298357" y="2343701"/>
              <a:ext cx="5818877" cy="1603374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ru-RU" sz="3600" b="1" spc="-25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провести опрос ?</a:t>
              </a:r>
              <a:endParaRPr lang="ru-RU" sz="3600" b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3479137" y="169818"/>
            <a:ext cx="8512566" cy="6625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Наиболее эффективный, экономичный  и доступный способ проведения опроса - </a:t>
            </a:r>
            <a:r>
              <a:rPr lang="ru-RU" sz="2200" dirty="0" smtClean="0"/>
              <a:t>привлечение </a:t>
            </a:r>
            <a:r>
              <a:rPr lang="ru-RU" sz="2200" dirty="0" smtClean="0"/>
              <a:t>к помощи руководителей образовательных </a:t>
            </a:r>
            <a:r>
              <a:rPr lang="ru-RU" sz="2200" dirty="0" smtClean="0"/>
              <a:t>учреждени</a:t>
            </a:r>
            <a:r>
              <a:rPr lang="ru-RU" sz="2200" dirty="0"/>
              <a:t>й</a:t>
            </a:r>
            <a:r>
              <a:rPr lang="ru-RU" sz="2200" dirty="0" smtClean="0"/>
              <a:t> </a:t>
            </a:r>
            <a:r>
              <a:rPr lang="ru-RU" sz="2200" dirty="0" smtClean="0"/>
              <a:t>и производственных  организаций.</a:t>
            </a:r>
          </a:p>
          <a:p>
            <a:pPr marL="0" indent="0">
              <a:buNone/>
            </a:pPr>
            <a:endParaRPr lang="ru-RU" sz="800" dirty="0" smtClean="0"/>
          </a:p>
          <a:p>
            <a:r>
              <a:rPr lang="ru-RU" sz="2200" dirty="0" smtClean="0"/>
              <a:t>Подготовленные бланки опросного </a:t>
            </a:r>
            <a:r>
              <a:rPr lang="ru-RU" sz="2200" dirty="0" smtClean="0"/>
              <a:t>листа </a:t>
            </a:r>
            <a:r>
              <a:rPr lang="ru-RU" sz="2200" dirty="0" smtClean="0"/>
              <a:t>передаются руководителям учебных заведений и производственных организаций. </a:t>
            </a:r>
          </a:p>
          <a:p>
            <a:endParaRPr lang="ru-RU" sz="800" dirty="0" smtClean="0"/>
          </a:p>
          <a:p>
            <a:r>
              <a:rPr lang="ru-RU" sz="2200" dirty="0" smtClean="0"/>
              <a:t>Школьная администрация распространяет бланки опросных листов среди учеников, которые относят их домой и на следующий день возвращают заполненными взрослыми членами семьи. </a:t>
            </a:r>
          </a:p>
          <a:p>
            <a:endParaRPr lang="ru-RU" sz="800" dirty="0" smtClean="0"/>
          </a:p>
          <a:p>
            <a:r>
              <a:rPr lang="ru-RU" sz="2200" dirty="0" smtClean="0"/>
              <a:t>Работники производственных организаций заполняют опросные листы на месте.</a:t>
            </a:r>
          </a:p>
          <a:p>
            <a:endParaRPr lang="ru-RU" sz="22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Рекомендуется завершить всю работу по распространению и сбору опросных листов в течение 7 дней</a:t>
            </a:r>
            <a:r>
              <a:rPr lang="ru-RU" sz="1800" b="1" dirty="0" smtClean="0"/>
              <a:t>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71" y="5055080"/>
            <a:ext cx="76816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" y="169818"/>
            <a:ext cx="3674002" cy="68057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НАША ГЛАВНАЯ ИДЕЯ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6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4855" y="232672"/>
            <a:ext cx="3674002" cy="6307355"/>
            <a:chOff x="-1432923" y="1331963"/>
            <a:chExt cx="6689725" cy="4194074"/>
          </a:xfrm>
        </p:grpSpPr>
        <p:sp>
          <p:nvSpPr>
            <p:cNvPr id="5" name="объект 3" descr="Бежевый прямоугольник">
              <a:extLst>
                <a:ext uri="{FF2B5EF4-FFF2-40B4-BE49-F238E27FC236}">
                  <a16:creationId xmlns:a16="http://schemas.microsoft.com/office/drawing/2014/main" id="{DCF29767-6635-4A46-AB77-672CC90C6FBE}"/>
                </a:ext>
              </a:extLst>
            </p:cNvPr>
            <p:cNvSpPr/>
            <p:nvPr/>
          </p:nvSpPr>
          <p:spPr>
            <a:xfrm>
              <a:off x="-1432923" y="1331963"/>
              <a:ext cx="4010660" cy="4194074"/>
            </a:xfrm>
            <a:custGeom>
              <a:avLst/>
              <a:gdLst/>
              <a:ahLst/>
              <a:cxnLst/>
              <a:rect l="l" t="t" r="r" b="b"/>
              <a:pathLst>
                <a:path w="4010659" h="333375">
                  <a:moveTo>
                    <a:pt x="0" y="333006"/>
                  </a:moveTo>
                  <a:lnTo>
                    <a:pt x="4010367" y="333006"/>
                  </a:lnTo>
                  <a:lnTo>
                    <a:pt x="4010367" y="0"/>
                  </a:lnTo>
                  <a:lnTo>
                    <a:pt x="0" y="0"/>
                  </a:lnTo>
                  <a:lnTo>
                    <a:pt x="0" y="33300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6" name="объект 6" descr="Синий прямоугольник">
              <a:extLst>
                <a:ext uri="{FF2B5EF4-FFF2-40B4-BE49-F238E27FC236}">
                  <a16:creationId xmlns:a16="http://schemas.microsoft.com/office/drawing/2014/main" id="{9FABC344-E043-45BE-8588-06C658DBCE70}"/>
                </a:ext>
              </a:extLst>
            </p:cNvPr>
            <p:cNvSpPr/>
            <p:nvPr/>
          </p:nvSpPr>
          <p:spPr>
            <a:xfrm>
              <a:off x="-1432923" y="1664970"/>
              <a:ext cx="6689725" cy="3528060"/>
            </a:xfrm>
            <a:custGeom>
              <a:avLst/>
              <a:gdLst/>
              <a:ahLst/>
              <a:cxnLst/>
              <a:rect l="l" t="t" r="r" b="b"/>
              <a:pathLst>
                <a:path w="6689725" h="3528060">
                  <a:moveTo>
                    <a:pt x="0" y="3527996"/>
                  </a:moveTo>
                  <a:lnTo>
                    <a:pt x="6689648" y="3527996"/>
                  </a:lnTo>
                  <a:lnTo>
                    <a:pt x="6689648" y="0"/>
                  </a:lnTo>
                  <a:lnTo>
                    <a:pt x="0" y="0"/>
                  </a:lnTo>
                  <a:lnTo>
                    <a:pt x="0" y="3527996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7" name="объект 9" descr="Бежевый прямоугольник">
              <a:extLst>
                <a:ext uri="{FF2B5EF4-FFF2-40B4-BE49-F238E27FC236}">
                  <a16:creationId xmlns:a16="http://schemas.microsoft.com/office/drawing/2014/main" id="{02C6628C-972C-4717-AAF3-D882B30F6658}"/>
                </a:ext>
              </a:extLst>
            </p:cNvPr>
            <p:cNvSpPr/>
            <p:nvPr/>
          </p:nvSpPr>
          <p:spPr bwMode="white">
            <a:xfrm>
              <a:off x="-1367994" y="4434965"/>
              <a:ext cx="3880799" cy="0"/>
            </a:xfrm>
            <a:custGeom>
              <a:avLst/>
              <a:gdLst/>
              <a:ahLst/>
              <a:cxnLst/>
              <a:rect l="l" t="t" r="r" b="b"/>
              <a:pathLst>
                <a:path w="2642870">
                  <a:moveTo>
                    <a:pt x="0" y="0"/>
                  </a:moveTo>
                  <a:lnTo>
                    <a:pt x="2642616" y="0"/>
                  </a:lnTo>
                </a:path>
              </a:pathLst>
            </a:custGeom>
            <a:ln w="54863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9" name="Объект 3">
              <a:extLst>
                <a:ext uri="{FF2B5EF4-FFF2-40B4-BE49-F238E27FC236}">
                  <a16:creationId xmlns:a16="http://schemas.microsoft.com/office/drawing/2014/main" id="{E7A818AB-B120-41D5-88A6-933AB9CAAE68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-1298357" y="1741847"/>
              <a:ext cx="6555159" cy="2571098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ru-RU" sz="3600" b="1" spc="-25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жителей, которых необходимо опросить</a:t>
              </a:r>
            </a:p>
            <a:p>
              <a:pPr marL="0" indent="0" rtl="0">
                <a:buNone/>
              </a:pPr>
              <a:r>
                <a:rPr lang="ru-RU" sz="3000" b="1" spc="-25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(объем выборки) </a:t>
              </a:r>
              <a:endParaRPr lang="ru-RU" sz="3000" b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4062548" y="470263"/>
            <a:ext cx="7763411" cy="6069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Число опрашиваемых определяется численностью населения муниципального образования. 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В больших населенных пунктах с населением более 10 тысяч человек выборка может составлять от 5 до 10 % ( от 500 до 1000 человек)</a:t>
            </a:r>
          </a:p>
          <a:p>
            <a:endParaRPr lang="ru-RU" sz="2400" dirty="0"/>
          </a:p>
          <a:p>
            <a:r>
              <a:rPr lang="ru-RU" sz="2400" dirty="0" smtClean="0"/>
              <a:t>В населенных пунктах с численностью менее 5 тысяч выборка должна составлять от 15 – до 20 % населения. 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В населенных пунктах с численностью менее 1000 человек, рекомендуется охватить опросом все взрослое население поселка.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091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 descr="Мужчина разговаривает по телефону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" y="169818"/>
            <a:ext cx="2916356" cy="68057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НАША ГЛАВНАЯ ИДЕЯ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pPr rtl="0"/>
              <a:t>7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4855" y="232672"/>
            <a:ext cx="3211509" cy="6307355"/>
            <a:chOff x="-1432923" y="1331963"/>
            <a:chExt cx="5953442" cy="4194074"/>
          </a:xfrm>
        </p:grpSpPr>
        <p:sp>
          <p:nvSpPr>
            <p:cNvPr id="5" name="объект 3" descr="Бежевый прямоугольник">
              <a:extLst>
                <a:ext uri="{FF2B5EF4-FFF2-40B4-BE49-F238E27FC236}">
                  <a16:creationId xmlns:a16="http://schemas.microsoft.com/office/drawing/2014/main" id="{DCF29767-6635-4A46-AB77-672CC90C6FBE}"/>
                </a:ext>
              </a:extLst>
            </p:cNvPr>
            <p:cNvSpPr/>
            <p:nvPr/>
          </p:nvSpPr>
          <p:spPr>
            <a:xfrm>
              <a:off x="-1432923" y="1331963"/>
              <a:ext cx="4010660" cy="4194074"/>
            </a:xfrm>
            <a:custGeom>
              <a:avLst/>
              <a:gdLst/>
              <a:ahLst/>
              <a:cxnLst/>
              <a:rect l="l" t="t" r="r" b="b"/>
              <a:pathLst>
                <a:path w="4010659" h="333375">
                  <a:moveTo>
                    <a:pt x="0" y="333006"/>
                  </a:moveTo>
                  <a:lnTo>
                    <a:pt x="4010367" y="333006"/>
                  </a:lnTo>
                  <a:lnTo>
                    <a:pt x="4010367" y="0"/>
                  </a:lnTo>
                  <a:lnTo>
                    <a:pt x="0" y="0"/>
                  </a:lnTo>
                  <a:lnTo>
                    <a:pt x="0" y="33300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6" name="объект 6" descr="Синий прямоугольник">
              <a:extLst>
                <a:ext uri="{FF2B5EF4-FFF2-40B4-BE49-F238E27FC236}">
                  <a16:creationId xmlns:a16="http://schemas.microsoft.com/office/drawing/2014/main" id="{9FABC344-E043-45BE-8588-06C658DBCE70}"/>
                </a:ext>
              </a:extLst>
            </p:cNvPr>
            <p:cNvSpPr/>
            <p:nvPr/>
          </p:nvSpPr>
          <p:spPr>
            <a:xfrm>
              <a:off x="-1432923" y="1664970"/>
              <a:ext cx="5406292" cy="3528060"/>
            </a:xfrm>
            <a:custGeom>
              <a:avLst/>
              <a:gdLst/>
              <a:ahLst/>
              <a:cxnLst/>
              <a:rect l="l" t="t" r="r" b="b"/>
              <a:pathLst>
                <a:path w="6689725" h="3528060">
                  <a:moveTo>
                    <a:pt x="0" y="3527996"/>
                  </a:moveTo>
                  <a:lnTo>
                    <a:pt x="6689648" y="3527996"/>
                  </a:lnTo>
                  <a:lnTo>
                    <a:pt x="6689648" y="0"/>
                  </a:lnTo>
                  <a:lnTo>
                    <a:pt x="0" y="0"/>
                  </a:lnTo>
                  <a:lnTo>
                    <a:pt x="0" y="3527996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7" name="объект 9" descr="Бежевый прямоугольник">
              <a:extLst>
                <a:ext uri="{FF2B5EF4-FFF2-40B4-BE49-F238E27FC236}">
                  <a16:creationId xmlns:a16="http://schemas.microsoft.com/office/drawing/2014/main" id="{02C6628C-972C-4717-AAF3-D882B30F6658}"/>
                </a:ext>
              </a:extLst>
            </p:cNvPr>
            <p:cNvSpPr/>
            <p:nvPr/>
          </p:nvSpPr>
          <p:spPr bwMode="white">
            <a:xfrm>
              <a:off x="-1367992" y="4113577"/>
              <a:ext cx="3945729" cy="30401"/>
            </a:xfrm>
            <a:custGeom>
              <a:avLst/>
              <a:gdLst/>
              <a:ahLst/>
              <a:cxnLst/>
              <a:rect l="l" t="t" r="r" b="b"/>
              <a:pathLst>
                <a:path w="2642870">
                  <a:moveTo>
                    <a:pt x="0" y="0"/>
                  </a:moveTo>
                  <a:lnTo>
                    <a:pt x="2642616" y="0"/>
                  </a:lnTo>
                </a:path>
              </a:pathLst>
            </a:custGeom>
            <a:ln w="54863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lang="ru-RU"/>
            </a:p>
          </p:txBody>
        </p:sp>
        <p:sp>
          <p:nvSpPr>
            <p:cNvPr id="9" name="Объект 3">
              <a:extLst>
                <a:ext uri="{FF2B5EF4-FFF2-40B4-BE49-F238E27FC236}">
                  <a16:creationId xmlns:a16="http://schemas.microsoft.com/office/drawing/2014/main" id="{E7A818AB-B120-41D5-88A6-933AB9CAAE68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-1367992" y="2445425"/>
              <a:ext cx="5888511" cy="150165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ru-RU" sz="3400" b="1" spc="-25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Алгоритм проведения опроса</a:t>
              </a:r>
              <a:endParaRPr lang="ru-RU" sz="3400" b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4286266" y="583561"/>
            <a:ext cx="7718497" cy="755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spc="-70" dirty="0" smtClean="0"/>
              <a:t>Формирование в структуре администрации рабочей группы для </a:t>
            </a:r>
            <a:r>
              <a:rPr lang="ru-RU" sz="2200" spc="-70" dirty="0" smtClean="0"/>
              <a:t>проведения </a:t>
            </a:r>
            <a:r>
              <a:rPr lang="ru-RU" sz="2200" spc="-70" dirty="0"/>
              <a:t>опроса.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26" y="5120640"/>
            <a:ext cx="771580" cy="824103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66" y="1772513"/>
            <a:ext cx="7718497" cy="748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spc="-70" dirty="0" smtClean="0"/>
              <a:t>Подготовка бланков </a:t>
            </a:r>
            <a:r>
              <a:rPr lang="ru-RU" sz="2200" spc="-70" dirty="0"/>
              <a:t>опросных </a:t>
            </a:r>
            <a:r>
              <a:rPr lang="ru-RU" sz="2200" spc="-70" dirty="0" smtClean="0"/>
              <a:t>листов, </a:t>
            </a:r>
            <a:r>
              <a:rPr lang="ru-RU" sz="2200" spc="-70" dirty="0" smtClean="0"/>
              <a:t>передача их директорам </a:t>
            </a:r>
            <a:r>
              <a:rPr lang="ru-RU" sz="2200" spc="-70" dirty="0"/>
              <a:t>школ и производственных </a:t>
            </a:r>
            <a:r>
              <a:rPr lang="ru-RU" sz="2200" spc="-70" dirty="0" smtClean="0"/>
              <a:t>предприятий.</a:t>
            </a:r>
            <a:endParaRPr lang="ru-RU" sz="2200" spc="-7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372406" y="3026145"/>
            <a:ext cx="7718497" cy="644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spc="-70" dirty="0" smtClean="0"/>
              <a:t>Сбор и анализ заполненных бланков.  </a:t>
            </a:r>
            <a:endParaRPr lang="ru-RU" sz="2400" spc="-7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07800" y="4108231"/>
            <a:ext cx="7804637" cy="798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spc="-70" dirty="0" smtClean="0"/>
              <a:t>Подготовка информационной справки о </a:t>
            </a:r>
            <a:r>
              <a:rPr lang="ru-RU" sz="2200" spc="-70" dirty="0"/>
              <a:t>наиболее актуальных проблемах поселения, озвученных его жителями.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054" y="648892"/>
            <a:ext cx="625546" cy="579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000" y="1819983"/>
            <a:ext cx="609600" cy="533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1957" y="2934796"/>
            <a:ext cx="666750" cy="6000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0057" y="4157737"/>
            <a:ext cx="590550" cy="5619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6622" y="5410977"/>
            <a:ext cx="562085" cy="533766"/>
          </a:xfrm>
          <a:prstGeom prst="rect">
            <a:avLst/>
          </a:prstGeom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4286265" y="5311053"/>
            <a:ext cx="7847706" cy="1351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spc="-70" dirty="0" smtClean="0"/>
              <a:t>Подготовка программы общественного собрания с целью обсуждения наиболее актуальных направлений разработки проектов инициативного бюджетирования и формирования инициативных групп. </a:t>
            </a:r>
            <a:endParaRPr lang="ru-RU" sz="2200" spc="-70" dirty="0"/>
          </a:p>
        </p:txBody>
      </p:sp>
    </p:spTree>
    <p:extLst>
      <p:ext uri="{BB962C8B-B14F-4D97-AF65-F5344CB8AC3E}">
        <p14:creationId xmlns:p14="http://schemas.microsoft.com/office/powerpoint/2010/main" val="4171897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98_TF23188392" id="{A21A17B1-B4A6-4C40-8746-3E855CDADB1B}" vid="{4979681C-174F-449E-9713-E1158E0553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71af3243-3dd4-4a8d-8c0d-dd76da1f02a5"/>
    <ds:schemaRef ds:uri="http://schemas.microsoft.com/office/2006/metadata/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профессиональных услуг</Template>
  <TotalTime>0</TotalTime>
  <Words>373</Words>
  <Application>Microsoft Office PowerPoint</Application>
  <PresentationFormat>Широкоэкранный</PresentationFormat>
  <Paragraphs>62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</vt:lpstr>
      <vt:lpstr>Calibri</vt:lpstr>
      <vt:lpstr>Gill Sans MT</vt:lpstr>
      <vt:lpstr>Тема Office</vt:lpstr>
      <vt:lpstr> Работа с опросными листами</vt:lpstr>
      <vt:lpstr>НАША ГЛАВНАЯ ИДЕЯ</vt:lpstr>
      <vt:lpstr>НАША ГЛАВНАЯ ИДЕЯ</vt:lpstr>
      <vt:lpstr>НАША ГЛАВНАЯ ИДЕЯ</vt:lpstr>
      <vt:lpstr>НАША ГЛАВНАЯ ИДЕЯ</vt:lpstr>
      <vt:lpstr>НАША ГЛАВНАЯ ИДЕЯ</vt:lpstr>
      <vt:lpstr>НАША ГЛАВНАЯ ИДЕЯ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2021-01-18T19:51:32Z</dcterms:created>
  <dcterms:modified xsi:type="dcterms:W3CDTF">2021-03-12T07:57:49Z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