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9" r:id="rId4"/>
    <p:sldId id="263" r:id="rId5"/>
    <p:sldId id="264" r:id="rId6"/>
    <p:sldId id="265" r:id="rId7"/>
    <p:sldId id="266" r:id="rId8"/>
    <p:sldId id="258" r:id="rId9"/>
    <p:sldId id="268" r:id="rId10"/>
    <p:sldId id="270" r:id="rId11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203"/>
    <a:srgbClr val="E87A6F"/>
    <a:srgbClr val="E84340"/>
    <a:srgbClr val="F8A800"/>
    <a:srgbClr val="41A1DA"/>
    <a:srgbClr val="0056A4"/>
    <a:srgbClr val="0069B4"/>
    <a:srgbClr val="9B9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8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438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53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78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9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51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7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4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18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13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4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9238-B4D6-4EC6-ADE6-9487A6607398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9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9238-B4D6-4EC6-ADE6-9487A6607398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6C78-1540-4A64-AB4A-5E3531E91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4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hyperlink" Target="mailto:centr_grajdan@kipu-rc.ru" TargetMode="External"/><Relationship Id="rId7" Type="http://schemas.openxmlformats.org/officeDocument/2006/relationships/image" Target="../media/image2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72"/>
            <a:ext cx="9144000" cy="5143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0" r="8481"/>
          <a:stretch/>
        </p:blipFill>
        <p:spPr>
          <a:xfrm>
            <a:off x="2685243" y="-49672"/>
            <a:ext cx="6566547" cy="522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0" y="394126"/>
            <a:ext cx="2113607" cy="227201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34" y="3252360"/>
            <a:ext cx="2979468" cy="1037509"/>
          </a:xfrm>
        </p:spPr>
        <p:txBody>
          <a:bodyPr>
            <a:noAutofit/>
          </a:bodyPr>
          <a:lstStyle/>
          <a:p>
            <a:pPr algn="l"/>
            <a:r>
              <a:rPr lang="ru-RU" sz="1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РАБОТА СО СМИ В ПРОЕКТАХ ИНИЦИАТИВНОГО БЮДЖЕТИРОВАНИЯ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434122" y="4289869"/>
            <a:ext cx="2979468" cy="8039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0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13"/>
            <a:ext cx="9144000" cy="97612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39590" y="3330613"/>
            <a:ext cx="5664820" cy="834666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Спасибо за внимание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!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3276" y="1473889"/>
            <a:ext cx="5801807" cy="28090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5" y="4165279"/>
            <a:ext cx="1444755" cy="9715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24" b="35296"/>
          <a:stretch/>
        </p:blipFill>
        <p:spPr>
          <a:xfrm>
            <a:off x="2899317" y="121013"/>
            <a:ext cx="2823770" cy="324762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52882" y="299434"/>
            <a:ext cx="898301" cy="676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19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3" y="-103262"/>
            <a:ext cx="4940046" cy="5143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612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893" y="328959"/>
            <a:ext cx="3448859" cy="1037509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Инициативное бюджетирование</a:t>
            </a:r>
            <a:endParaRPr lang="ru-RU" sz="2800" b="1" dirty="0">
              <a:solidFill>
                <a:srgbClr val="EE720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/>
            <a:endParaRPr lang="ru-RU" sz="21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25393" y="1313696"/>
            <a:ext cx="4090490" cy="344775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Позволяет решать текущие проблемы социальной инфраструктуры сельских поселений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Позволяет поддерживать контакт с местными жителями и способствуют росту доверия к власти</a:t>
            </a:r>
          </a:p>
          <a:p>
            <a:pPr algn="l">
              <a:lnSpc>
                <a:spcPct val="100000"/>
              </a:lnSpc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Важно выстраивать правильную информационную кампанию, которая будет стимулировать гражданскую заинтересованность, способствовать формированию навыков гражданского участия в самоуправлении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5" y="976123"/>
            <a:ext cx="1627635" cy="11750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81826"/>
            <a:ext cx="4050000" cy="176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1" b="4019"/>
          <a:stretch/>
        </p:blipFill>
        <p:spPr bwMode="auto">
          <a:xfrm>
            <a:off x="4572000" y="2933622"/>
            <a:ext cx="4050000" cy="210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94317" y="837623"/>
            <a:ext cx="3627683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с. Находка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Джанкойского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района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5" y="4165278"/>
            <a:ext cx="1444755" cy="9715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2000" y="2566831"/>
            <a:ext cx="1113125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400" b="1" dirty="0">
                <a:solidFill>
                  <a:srgbClr val="EE72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БЫЛО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1999" y="4749033"/>
            <a:ext cx="1242071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ru-RU" sz="2400" b="1" dirty="0">
                <a:solidFill>
                  <a:srgbClr val="EE72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СТАЛО</a:t>
            </a:r>
          </a:p>
        </p:txBody>
      </p:sp>
    </p:spTree>
    <p:extLst>
      <p:ext uri="{BB962C8B-B14F-4D97-AF65-F5344CB8AC3E}">
        <p14:creationId xmlns:p14="http://schemas.microsoft.com/office/powerpoint/2010/main" val="79425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3" y="0"/>
            <a:ext cx="4940046" cy="5143500"/>
          </a:xfrm>
          <a:prstGeom prst="rect">
            <a:avLst/>
          </a:prstGeom>
        </p:spPr>
      </p:pic>
      <p:pic>
        <p:nvPicPr>
          <p:cNvPr id="10" name="Рисунок 9" descr="C:\Users\админ\Downloads\IMG_20210716_1112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9" t="29014" r="5489" b="28809"/>
          <a:stretch/>
        </p:blipFill>
        <p:spPr bwMode="auto">
          <a:xfrm>
            <a:off x="5241970" y="898829"/>
            <a:ext cx="3810476" cy="25045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612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83" y="172842"/>
            <a:ext cx="3448859" cy="1037509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Использование  информационных стендов - </a:t>
            </a:r>
            <a:r>
              <a:rPr lang="ru-RU" sz="4000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</a:t>
            </a:r>
            <a:r>
              <a:rPr lang="ru-RU" sz="2800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баллов</a:t>
            </a:r>
          </a:p>
          <a:p>
            <a:pPr algn="l"/>
            <a:endParaRPr lang="ru-RU" sz="21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25393" y="1874951"/>
            <a:ext cx="3831180" cy="246411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Оформить стенды на территории значимых социальных объектов (в администрации, школах, ДК,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ФАПах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) </a:t>
            </a:r>
          </a:p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Повесить информационные  плакаты и объявления в местах активного пребывания людей </a:t>
            </a:r>
          </a:p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Начинать информировать за две недели до мероприятия </a:t>
            </a:r>
          </a:p>
          <a:p>
            <a:pPr algn="l">
              <a:lnSpc>
                <a:spcPct val="100000"/>
              </a:lnSpc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При оформлении материалов использовать логотип и слоган программы ИБ в Республике Крым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5" y="976123"/>
            <a:ext cx="1627635" cy="11750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5" y="4165278"/>
            <a:ext cx="1444755" cy="97155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0" t="20667" r="26758" b="18081"/>
          <a:stretch/>
        </p:blipFill>
        <p:spPr bwMode="auto">
          <a:xfrm>
            <a:off x="3986753" y="898829"/>
            <a:ext cx="5165648" cy="363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56573" y="3835027"/>
            <a:ext cx="1912512" cy="9655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7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3" y="0"/>
            <a:ext cx="4940046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" t="6321" r="17949" b="4016"/>
          <a:stretch/>
        </p:blipFill>
        <p:spPr>
          <a:xfrm>
            <a:off x="4280548" y="693601"/>
            <a:ext cx="3235817" cy="3988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612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724" y="174846"/>
            <a:ext cx="4263449" cy="1037509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Наличие публикаций в республиканских, районных, городских газетах - </a:t>
            </a:r>
            <a:r>
              <a:rPr lang="ru-RU" sz="3600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  <a:r>
              <a:rPr lang="ru-RU" sz="2400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баллов</a:t>
            </a:r>
          </a:p>
          <a:p>
            <a:pPr algn="l"/>
            <a:endParaRPr lang="ru-RU" sz="21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72783" y="1773388"/>
            <a:ext cx="3812137" cy="28090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Даже при разовом использовании имеет эффект </a:t>
            </a:r>
          </a:p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Частота информирования: за 4-5 дней до начала мероприятия, после 2-3 дней по завершению мероприятия. </a:t>
            </a:r>
          </a:p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Публикации могут появляться перед каждым новым этапом участия в конкурсе и после каждого этапа</a:t>
            </a:r>
          </a:p>
          <a:p>
            <a:pPr algn="l">
              <a:lnSpc>
                <a:spcPct val="100000"/>
              </a:lnSpc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Следует максимально привлекать местные издания, создать колонку, посвященную ИБ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5" y="976123"/>
            <a:ext cx="1627635" cy="117500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6"/>
          <a:srcRect l="48475" t="21211" r="26436" b="30719"/>
          <a:stretch/>
        </p:blipFill>
        <p:spPr bwMode="auto">
          <a:xfrm>
            <a:off x="6349084" y="1911909"/>
            <a:ext cx="2843213" cy="3062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264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46" y="2311140"/>
            <a:ext cx="6144781" cy="2832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" y="86933"/>
            <a:ext cx="9144000" cy="9761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3" y="0"/>
            <a:ext cx="4940046" cy="5143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893" y="328959"/>
            <a:ext cx="3448859" cy="1037509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Наличие телевизионной передачи, посвященной проекту - </a:t>
            </a:r>
            <a:r>
              <a:rPr lang="ru-RU" sz="3200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</a:t>
            </a:r>
            <a:r>
              <a:rPr lang="ru-RU" sz="2400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баллов</a:t>
            </a:r>
          </a:p>
          <a:p>
            <a:pPr algn="l"/>
            <a:endParaRPr lang="ru-RU" sz="21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5" y="976123"/>
            <a:ext cx="1627635" cy="1175006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41987" y="2912476"/>
            <a:ext cx="3448859" cy="103750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Наличие радиопередачи, посвященной проекту - </a:t>
            </a:r>
            <a:r>
              <a:rPr lang="ru-RU" sz="3200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</a:t>
            </a:r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баллов</a:t>
            </a:r>
          </a:p>
          <a:p>
            <a:pPr algn="l"/>
            <a:endParaRPr lang="ru-RU" sz="21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b="13028"/>
          <a:stretch/>
        </p:blipFill>
        <p:spPr bwMode="auto">
          <a:xfrm>
            <a:off x="4494727" y="55441"/>
            <a:ext cx="4572000" cy="22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09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61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3" y="0"/>
            <a:ext cx="4940046" cy="5143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094" y="217447"/>
            <a:ext cx="4283906" cy="1037509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Размещение информации в сети Интернет, в частности в социальных сетях - </a:t>
            </a:r>
            <a:r>
              <a:rPr lang="ru-RU" sz="3200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</a:t>
            </a:r>
            <a:r>
              <a:rPr lang="ru-RU" sz="2400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баллов</a:t>
            </a:r>
          </a:p>
          <a:p>
            <a:pPr algn="l"/>
            <a:endParaRPr lang="ru-RU" sz="21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72783" y="1609562"/>
            <a:ext cx="4209646" cy="28090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Не менее </a:t>
            </a:r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публикаций 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Позволяет охватить большую аудиторию 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сайте администрации района / поселения создать рубрику об ИБ и размещать информацию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Использовать информационные сайты, освещающие жизнь района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Выложить информацию в группах населенного пункта в соц. сетях</a:t>
            </a:r>
          </a:p>
          <a:p>
            <a:pPr algn="l">
              <a:lnSpc>
                <a:spcPct val="150000"/>
              </a:lnSpc>
            </a:pP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5" y="976123"/>
            <a:ext cx="1627635" cy="117500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21303" r="32889" b="10397"/>
          <a:stretch/>
        </p:blipFill>
        <p:spPr bwMode="auto">
          <a:xfrm>
            <a:off x="4993783" y="898849"/>
            <a:ext cx="4037528" cy="374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61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761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83" y="0"/>
            <a:ext cx="4940046" cy="5143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893" y="328959"/>
            <a:ext cx="3448859" cy="1037509"/>
          </a:xfrm>
        </p:spPr>
        <p:txBody>
          <a:bodyPr>
            <a:noAutofit/>
          </a:bodyPr>
          <a:lstStyle/>
          <a:p>
            <a:pPr algn="l"/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Размещение информации в сети Интернет, в частности в социальных сетях - </a:t>
            </a:r>
            <a:r>
              <a:rPr lang="ru-RU" sz="2100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 баллов</a:t>
            </a:r>
          </a:p>
          <a:p>
            <a:pPr algn="l"/>
            <a:endParaRPr lang="ru-RU" sz="2100" b="1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172783" y="2075457"/>
            <a:ext cx="3661360" cy="28090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Создать в соц. сетях группы, посвященные проекту ИБ (например,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Вконтакте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Одноклассники,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Facebook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Использовать </a:t>
            </a:r>
            <a:r>
              <a:rPr lang="ru-RU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мессенджеры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Viber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ru-RU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Whatsapp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и др.)</a:t>
            </a:r>
          </a:p>
          <a:p>
            <a:pPr algn="l">
              <a:lnSpc>
                <a:spcPct val="100000"/>
              </a:lnSpc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l">
              <a:lnSpc>
                <a:spcPct val="150000"/>
              </a:lnSpc>
            </a:pPr>
            <a:endParaRPr lang="ru-RU" sz="11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5" y="976123"/>
            <a:ext cx="1627635" cy="117500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9" t="20070" r="23783" b="12940"/>
          <a:stretch/>
        </p:blipFill>
        <p:spPr bwMode="auto">
          <a:xfrm>
            <a:off x="4350123" y="1209226"/>
            <a:ext cx="4298324" cy="367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996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552" y="1785430"/>
            <a:ext cx="4709497" cy="511501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 чем информировать население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08551" y="2296931"/>
            <a:ext cx="4419565" cy="28090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 программе ИБ, требованиях к проектам, условиях конкурсного отбора</a:t>
            </a:r>
          </a:p>
          <a:p>
            <a:pPr marL="214313" indent="-21431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 этапах подготовки проекта</a:t>
            </a:r>
          </a:p>
          <a:p>
            <a:pPr marL="214313" indent="-21431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 проведении предварительного и заключительного собрания</a:t>
            </a:r>
          </a:p>
          <a:p>
            <a:pPr marL="214313" indent="-21431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 ходе работ по реализации проекта</a:t>
            </a:r>
          </a:p>
          <a:p>
            <a:pPr marL="214313" indent="-214313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 открытии объектов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13"/>
            <a:ext cx="9144000" cy="976122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08552" y="207094"/>
            <a:ext cx="5158529" cy="80396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Информационная кампания должна сопровождать весь проект, а не только начальный и финальный этапы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5" y="4165279"/>
            <a:ext cx="1444755" cy="971552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5923080" y="1683994"/>
            <a:ext cx="2979468" cy="15878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>
                <a:solidFill>
                  <a:srgbClr val="EE720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Рекомендуется назначить сотрудника, ответственного за информационное сопровождение проектов ИБ </a:t>
            </a: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4248412" y="2296931"/>
            <a:ext cx="3164402" cy="28090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3104" y="1684154"/>
            <a:ext cx="487954" cy="133113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ru-RU" sz="8200" b="1" dirty="0">
                <a:solidFill>
                  <a:srgbClr val="EE7203"/>
                </a:solidFill>
                <a:latin typeface="Times New Roman"/>
                <a:ea typeface="Roboto" panose="02000000000000000000" pitchFamily="2" charset="0"/>
                <a:cs typeface="Times New Roman"/>
              </a:rPr>
              <a:t>!</a:t>
            </a:r>
            <a:endParaRPr lang="ru-RU" sz="8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5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13"/>
            <a:ext cx="9144000" cy="97612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8551" y="332144"/>
            <a:ext cx="3651701" cy="834666"/>
          </a:xfrm>
        </p:spPr>
        <p:txBody>
          <a:bodyPr>
            <a:noAutofit/>
          </a:bodyPr>
          <a:lstStyle/>
          <a:p>
            <a:pPr algn="l"/>
            <a:r>
              <a:rPr lang="ru-RU" sz="2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Контакты Центра изучения гражданских инициатив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53276" y="1473889"/>
            <a:ext cx="5801807" cy="28090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1500" b="1" dirty="0"/>
              <a:t>Электронная почта:</a:t>
            </a:r>
            <a:r>
              <a:rPr lang="en-US" sz="1500" b="1" dirty="0"/>
              <a:t> </a:t>
            </a:r>
            <a:r>
              <a:rPr lang="en-US" sz="1500" b="1" dirty="0" err="1">
                <a:hlinkClick r:id="rId3"/>
              </a:rPr>
              <a:t>centr</a:t>
            </a:r>
            <a:r>
              <a:rPr lang="ru-RU" sz="1500" b="1" dirty="0">
                <a:hlinkClick r:id="rId3"/>
              </a:rPr>
              <a:t>_</a:t>
            </a:r>
            <a:r>
              <a:rPr lang="en-US" sz="1500" b="1" dirty="0" err="1">
                <a:hlinkClick r:id="rId3"/>
              </a:rPr>
              <a:t>grajdan</a:t>
            </a:r>
            <a:r>
              <a:rPr lang="ru-RU" sz="1500" b="1" dirty="0">
                <a:hlinkClick r:id="rId3"/>
              </a:rPr>
              <a:t>@</a:t>
            </a:r>
            <a:r>
              <a:rPr lang="en-US" sz="1500" b="1" dirty="0" err="1">
                <a:hlinkClick r:id="rId3"/>
              </a:rPr>
              <a:t>kipu</a:t>
            </a:r>
            <a:r>
              <a:rPr lang="ru-RU" sz="1500" b="1" dirty="0">
                <a:hlinkClick r:id="rId3"/>
              </a:rPr>
              <a:t>-</a:t>
            </a:r>
            <a:r>
              <a:rPr lang="en-US" sz="1500" b="1" dirty="0" err="1">
                <a:hlinkClick r:id="rId3"/>
              </a:rPr>
              <a:t>rc</a:t>
            </a:r>
            <a:r>
              <a:rPr lang="ru-RU" sz="1500" b="1" dirty="0">
                <a:hlinkClick r:id="rId3"/>
              </a:rPr>
              <a:t>.</a:t>
            </a:r>
            <a:r>
              <a:rPr lang="en-US" sz="1500" b="1" dirty="0" err="1">
                <a:hlinkClick r:id="rId3"/>
              </a:rPr>
              <a:t>ru</a:t>
            </a:r>
            <a:r>
              <a:rPr lang="en-US" sz="1500" b="1" dirty="0">
                <a:hlinkClick r:id="rId3"/>
              </a:rPr>
              <a:t> </a:t>
            </a:r>
            <a:endParaRPr lang="ru-RU" sz="1500" b="1" dirty="0"/>
          </a:p>
          <a:p>
            <a:pPr algn="l">
              <a:lnSpc>
                <a:spcPct val="150000"/>
              </a:lnSpc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45" y="4165279"/>
            <a:ext cx="1444755" cy="971552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4248412" y="2296931"/>
            <a:ext cx="3164402" cy="280907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ru-RU" sz="900" dirty="0">
              <a:solidFill>
                <a:schemeClr val="tx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7" name="Рисунок 16" descr="http://qrcoder.ru/code/?https%3A%2F%2Fvk.com%2Fcentr_izuch_grazhdans_initsiativ&amp;4&amp;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885" r="3540" b="7081"/>
          <a:stretch/>
        </p:blipFill>
        <p:spPr bwMode="auto">
          <a:xfrm>
            <a:off x="405994" y="3043487"/>
            <a:ext cx="1357731" cy="1249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 descr="http://qrcoder.ru/code/?https%3A%2F%2Fwww.facebook.com%2Fgroups%2Fcentr.izucheniya.grazhdanskih.initsiativ&amp;4&amp;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1" r="5310" b="7079"/>
          <a:stretch/>
        </p:blipFill>
        <p:spPr bwMode="auto">
          <a:xfrm>
            <a:off x="2369836" y="3088499"/>
            <a:ext cx="1344853" cy="1204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http://qrcoder.ru/code/?https%3A%2F%2Fwww.instagram.com%2Fcent.rcrimea%2F&amp;4&amp;0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t="1771" r="4424" b="7965"/>
          <a:stretch/>
        </p:blipFill>
        <p:spPr bwMode="auto">
          <a:xfrm>
            <a:off x="4401089" y="3054338"/>
            <a:ext cx="1259176" cy="12499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 descr="http://qrcoder.ru/code/?https%3A%2F%2Fm.ok.ru%2Fdk%3Fst.cmd%3DaltGroupMain%26st.groupId%3D59294494359577%26_prevCmd%3DuserAltGroups%26tkn%3D1276%26_aid%3DgroupOwnShowcase&amp;4&amp;0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8" t="4808" r="1" b="5770"/>
          <a:stretch/>
        </p:blipFill>
        <p:spPr bwMode="auto">
          <a:xfrm>
            <a:off x="6353058" y="3138406"/>
            <a:ext cx="1346188" cy="11929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39835" y="2223291"/>
            <a:ext cx="1428689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Группа в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Facebook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994" y="2188582"/>
            <a:ext cx="1763725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Группа во</a:t>
            </a:r>
          </a:p>
          <a:p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Вконтакте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ru-RU" sz="1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316331" y="2243809"/>
            <a:ext cx="1428689" cy="7771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Группа в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Instagram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70554" y="2218545"/>
            <a:ext cx="1947893" cy="6232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Группа в Одноклассниках</a:t>
            </a:r>
          </a:p>
        </p:txBody>
      </p:sp>
    </p:spTree>
    <p:extLst>
      <p:ext uri="{BB962C8B-B14F-4D97-AF65-F5344CB8AC3E}">
        <p14:creationId xmlns:p14="http://schemas.microsoft.com/office/powerpoint/2010/main" val="22046023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371</Words>
  <Application>Microsoft Office PowerPoint</Application>
  <PresentationFormat>Экран (16:9)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Natalia</cp:lastModifiedBy>
  <cp:revision>96</cp:revision>
  <dcterms:created xsi:type="dcterms:W3CDTF">2020-10-27T09:01:24Z</dcterms:created>
  <dcterms:modified xsi:type="dcterms:W3CDTF">2022-01-14T09:46:48Z</dcterms:modified>
</cp:coreProperties>
</file>