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8" r:id="rId3"/>
    <p:sldId id="261" r:id="rId4"/>
    <p:sldId id="262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81" d="100"/>
          <a:sy n="81" d="100"/>
        </p:scale>
        <p:origin x="658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Прямоугольник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.mail.ru/compose/?mailto=mailto:centr_grajdan@kipu-rc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476673"/>
            <a:ext cx="11277600" cy="23762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> </a:t>
            </a:r>
            <a:r>
              <a:rPr lang="ru-RU" sz="6000" dirty="0"/>
              <a:t/>
            </a:r>
            <a:br>
              <a:rPr lang="ru-RU" sz="6000" dirty="0"/>
            </a:br>
            <a:r>
              <a:rPr lang="ru-RU" sz="6000" b="1" dirty="0" smtClean="0"/>
              <a:t>Инициативная группа жителей </a:t>
            </a:r>
            <a:endParaRPr lang="ru-RU" sz="60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7934672" cy="219335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Юдеева Татьяна Васильевна</a:t>
            </a:r>
            <a:r>
              <a:rPr lang="ru-RU" dirty="0" smtClean="0"/>
              <a:t>, кандидат психологических наук, старший научный сотрудник Центра </a:t>
            </a:r>
            <a:r>
              <a:rPr lang="ru-RU" dirty="0"/>
              <a:t>изучения гражданских инициатив </a:t>
            </a:r>
            <a:endParaRPr lang="ru-RU" dirty="0" smtClean="0"/>
          </a:p>
          <a:p>
            <a:r>
              <a:rPr lang="ru-RU" dirty="0" smtClean="0"/>
              <a:t>ГБОУВО </a:t>
            </a:r>
            <a:r>
              <a:rPr lang="ru-RU" dirty="0"/>
              <a:t>РК КИПУ имени </a:t>
            </a:r>
            <a:r>
              <a:rPr lang="ru-RU" dirty="0" err="1"/>
              <a:t>Февзи</a:t>
            </a:r>
            <a:r>
              <a:rPr lang="ru-RU" dirty="0"/>
              <a:t> </a:t>
            </a:r>
            <a:r>
              <a:rPr lang="ru-RU" dirty="0" smtClean="0"/>
              <a:t>Якубова</a:t>
            </a:r>
          </a:p>
          <a:p>
            <a:endParaRPr lang="ru-RU" dirty="0" smtClean="0"/>
          </a:p>
          <a:p>
            <a:r>
              <a:rPr lang="it-IT" b="1" dirty="0" smtClean="0"/>
              <a:t>Тел</a:t>
            </a:r>
            <a:r>
              <a:rPr lang="it-IT" b="1" dirty="0"/>
              <a:t>.: +7-978-624-40-76 (Win Mobile)</a:t>
            </a:r>
          </a:p>
          <a:p>
            <a:r>
              <a:rPr lang="it-IT" b="1" dirty="0"/>
              <a:t>Эл. почта: </a:t>
            </a:r>
            <a:r>
              <a:rPr lang="it-IT" b="1" dirty="0">
                <a:hlinkClick r:id="rId2"/>
              </a:rPr>
              <a:t>centr_grajdan@kipu-rc.ru</a:t>
            </a:r>
            <a:endParaRPr lang="it-IT" b="1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5371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0" y="764704"/>
            <a:ext cx="8748464" cy="6093296"/>
          </a:xfrm>
        </p:spPr>
        <p:txBody>
          <a:bodyPr anchor="t">
            <a:normAutofit fontScale="92500" lnSpcReduction="20000"/>
          </a:bodyPr>
          <a:lstStyle/>
          <a:p>
            <a:pPr marL="109728" indent="0" algn="just">
              <a:buNone/>
            </a:pPr>
            <a:r>
              <a:rPr lang="ru-RU" sz="2200" b="1" dirty="0">
                <a:solidFill>
                  <a:srgbClr val="FF0000"/>
                </a:solidFill>
              </a:rPr>
              <a:t>Инициативная группа </a:t>
            </a:r>
            <a:r>
              <a:rPr lang="ru-RU" sz="2200" dirty="0"/>
              <a:t>– это группа граждан, сформированная с целью реализации проекта инициативного бюджетирования</a:t>
            </a:r>
          </a:p>
          <a:p>
            <a:pPr marL="109728" indent="0" algn="just">
              <a:buNone/>
            </a:pPr>
            <a:endParaRPr lang="ru-RU" sz="2200" dirty="0"/>
          </a:p>
          <a:p>
            <a:pPr marL="109728" indent="0" algn="just">
              <a:buNone/>
            </a:pPr>
            <a:r>
              <a:rPr lang="ru-RU" sz="2200" dirty="0"/>
              <a:t>Состав инициативной группы формируется на </a:t>
            </a:r>
            <a:r>
              <a:rPr lang="ru-RU" sz="2200" b="1" dirty="0">
                <a:solidFill>
                  <a:srgbClr val="C00000"/>
                </a:solidFill>
              </a:rPr>
              <a:t>предварительном</a:t>
            </a:r>
            <a:r>
              <a:rPr lang="ru-RU" sz="2200" dirty="0">
                <a:solidFill>
                  <a:srgbClr val="C00000"/>
                </a:solidFill>
              </a:rPr>
              <a:t> </a:t>
            </a:r>
            <a:r>
              <a:rPr lang="ru-RU" sz="2200" dirty="0"/>
              <a:t>собрании</a:t>
            </a:r>
            <a:r>
              <a:rPr lang="en-US" sz="2200" dirty="0"/>
              <a:t> </a:t>
            </a:r>
            <a:r>
              <a:rPr lang="ru-RU" sz="2200" dirty="0"/>
              <a:t>жителей</a:t>
            </a:r>
          </a:p>
          <a:p>
            <a:pPr marL="109728" indent="0" algn="just">
              <a:buNone/>
            </a:pPr>
            <a:endParaRPr lang="ru-RU" sz="2200" dirty="0"/>
          </a:p>
          <a:p>
            <a:pPr marL="109728" indent="0" algn="just">
              <a:buNone/>
            </a:pPr>
            <a:r>
              <a:rPr lang="ru-RU" sz="2200" dirty="0"/>
              <a:t>По каждому проекту целесообразно образовывать отдельную инициативную группу </a:t>
            </a:r>
          </a:p>
          <a:p>
            <a:pPr marL="109728" indent="0" algn="just">
              <a:buNone/>
            </a:pPr>
            <a:endParaRPr lang="ru-RU" sz="2200" dirty="0"/>
          </a:p>
          <a:p>
            <a:pPr marL="109728" indent="0" algn="just">
              <a:buNone/>
            </a:pPr>
            <a:r>
              <a:rPr lang="ru-RU" sz="2200" dirty="0"/>
              <a:t>Согласно Федеральному закону от 20.07.2020 г. N 236-ФЗ «О внесении изменений в Федеральный закон «Об общих принципах организации местного самоуправления в Российской Федерации», </a:t>
            </a:r>
            <a:r>
              <a:rPr lang="ru-RU" sz="2400" dirty="0"/>
              <a:t>к</a:t>
            </a:r>
            <a:r>
              <a:rPr lang="ru-RU" sz="2200" dirty="0"/>
              <a:t>оличество участников инициативной должно составлять не менее 10 </a:t>
            </a:r>
            <a:r>
              <a:rPr lang="ru-RU" sz="2200" dirty="0" smtClean="0"/>
              <a:t>человек</a:t>
            </a:r>
          </a:p>
          <a:p>
            <a:pPr marL="109728" indent="0" algn="just">
              <a:buNone/>
            </a:pPr>
            <a:endParaRPr lang="ru-RU" sz="2200" dirty="0" smtClean="0"/>
          </a:p>
          <a:p>
            <a:pPr marL="109728" indent="0" algn="just">
              <a:buNone/>
            </a:pPr>
            <a:r>
              <a:rPr lang="ru-RU" sz="2200" dirty="0" smtClean="0"/>
              <a:t>Минимальная </a:t>
            </a:r>
            <a:r>
              <a:rPr lang="ru-RU" sz="2200" dirty="0"/>
              <a:t>численность инициативной группы может быть уменьшена нормативным правовым актом представительного органа муниципального образования</a:t>
            </a:r>
          </a:p>
          <a:p>
            <a:pPr marL="109728" indent="0" algn="just">
              <a:buNone/>
            </a:pPr>
            <a:endParaRPr lang="ru-RU" sz="2200" dirty="0"/>
          </a:p>
          <a:p>
            <a:pPr marL="109728" indent="0" algn="just">
              <a:buNone/>
            </a:pPr>
            <a:r>
              <a:rPr lang="ru-RU" sz="2200" dirty="0"/>
              <a:t>Успешность реализации проекта зависит от того, насколько активно будут вовлечены члены инициативной группы и население в отслеживании своевременности и качества выполняемых работ</a:t>
            </a:r>
          </a:p>
          <a:p>
            <a:pPr marL="109728" indent="0" algn="just">
              <a:buNone/>
            </a:pPr>
            <a:endParaRPr lang="ru-RU" dirty="0" smtClean="0"/>
          </a:p>
          <a:p>
            <a:pPr marL="109728" indent="0" algn="just">
              <a:buNone/>
            </a:pPr>
            <a:endParaRPr lang="ru-RU" dirty="0" smtClean="0"/>
          </a:p>
          <a:p>
            <a:pPr marL="109728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4023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Примерный состав инициативной группы:</a:t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9536" y="1916832"/>
            <a:ext cx="8229600" cy="4613144"/>
          </a:xfrm>
        </p:spPr>
        <p:txBody>
          <a:bodyPr anchor="ctr">
            <a:normAutofit fontScale="400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4200" dirty="0"/>
              <a:t>руководитель группы – координирует работу и взаимодействует с администрацией </a:t>
            </a:r>
            <a:r>
              <a:rPr lang="ru-RU" sz="4200" i="1" dirty="0"/>
              <a:t>(работник Администрации муниципального образования не может являться руководителем инициативной группы, но может входить в ее состав).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sz="42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4200" dirty="0"/>
              <a:t>специалисты по работе с технической и финансовой документацией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sz="42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4200" dirty="0"/>
              <a:t>специалисты по информационному сопровождению (работа с населением, социальные сети, СМИ)</a:t>
            </a:r>
          </a:p>
          <a:p>
            <a:pPr marL="109728" indent="0" algn="just">
              <a:buNone/>
            </a:pPr>
            <a:endParaRPr lang="ru-RU" sz="42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4200" dirty="0"/>
              <a:t>жители, постоянно проживающие или работающие по месту реализации проекта;</a:t>
            </a:r>
          </a:p>
          <a:p>
            <a:pPr marL="109728" indent="0" algn="just">
              <a:buNone/>
            </a:pPr>
            <a:endParaRPr lang="ru-RU" sz="42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4200" dirty="0"/>
              <a:t>жители, непосредственно связанные с данным объектом </a:t>
            </a:r>
            <a:r>
              <a:rPr lang="ru-RU" sz="4200" i="1" dirty="0"/>
              <a:t>(понимающие суть решаемой проблемы, умеющие работать с населением)</a:t>
            </a:r>
          </a:p>
          <a:p>
            <a:pPr marL="109728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4271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1052736"/>
            <a:ext cx="8229600" cy="1157064"/>
          </a:xfrm>
        </p:spPr>
        <p:txBody>
          <a:bodyPr>
            <a:noAutofit/>
          </a:bodyPr>
          <a:lstStyle/>
          <a:p>
            <a:r>
              <a:rPr lang="ru-RU" sz="3600" b="1" dirty="0"/>
              <a:t>Задачи инициативной группы:</a:t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772816"/>
            <a:ext cx="8229600" cy="4801720"/>
          </a:xfrm>
        </p:spPr>
        <p:txBody>
          <a:bodyPr anchor="ctr"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подготовить предложения по реализации проекта;</a:t>
            </a:r>
          </a:p>
          <a:p>
            <a:pPr>
              <a:buFont typeface="Arial" panose="020B0604020202020204" pitchFamily="34" charset="0"/>
              <a:buChar char="•"/>
            </a:pP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собрать </a:t>
            </a:r>
            <a:r>
              <a:rPr lang="ru-RU" dirty="0"/>
              <a:t>средства жителей на </a:t>
            </a:r>
            <a:r>
              <a:rPr lang="ru-RU" dirty="0" err="1"/>
              <a:t>софинансирование</a:t>
            </a:r>
            <a:r>
              <a:rPr lang="ru-RU" dirty="0"/>
              <a:t> проекта </a:t>
            </a:r>
            <a:r>
              <a:rPr lang="ru-RU" i="1" dirty="0"/>
              <a:t>(по решению собрания </a:t>
            </a:r>
            <a:r>
              <a:rPr lang="ru-RU" i="1" dirty="0" smtClean="0"/>
              <a:t>жителей</a:t>
            </a:r>
            <a:r>
              <a:rPr lang="ru-RU" i="1" dirty="0"/>
              <a:t>)</a:t>
            </a:r>
            <a:r>
              <a:rPr lang="ru-RU" dirty="0"/>
              <a:t> и перечислить их в местный </a:t>
            </a:r>
            <a:r>
              <a:rPr lang="ru-RU" dirty="0" smtClean="0"/>
              <a:t>бюджет </a:t>
            </a:r>
            <a:r>
              <a:rPr lang="ru-RU" i="1" dirty="0" smtClean="0">
                <a:solidFill>
                  <a:srgbClr val="FF0000"/>
                </a:solidFill>
              </a:rPr>
              <a:t>(сбор </a:t>
            </a:r>
            <a:r>
              <a:rPr lang="ru-RU" i="1" dirty="0">
                <a:solidFill>
                  <a:srgbClr val="FF0000"/>
                </a:solidFill>
              </a:rPr>
              <a:t>средств начинается после конкурсного отбора </a:t>
            </a:r>
            <a:r>
              <a:rPr lang="ru-RU" i="1" dirty="0" smtClean="0">
                <a:solidFill>
                  <a:srgbClr val="FF0000"/>
                </a:solidFill>
              </a:rPr>
              <a:t>проекта)</a:t>
            </a:r>
          </a:p>
          <a:p>
            <a:pPr marL="109728" indent="0">
              <a:buNone/>
            </a:pP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принять </a:t>
            </a:r>
            <a:r>
              <a:rPr lang="ru-RU" dirty="0"/>
              <a:t>участие в подготовке конкурсной заявки при определении объемов работ и их ориентировочной стоимости, разработке локальных </a:t>
            </a:r>
            <a:r>
              <a:rPr lang="ru-RU" dirty="0" smtClean="0"/>
              <a:t>смет</a:t>
            </a:r>
          </a:p>
          <a:p>
            <a:pPr>
              <a:buFont typeface="Arial" panose="020B0604020202020204" pitchFamily="34" charset="0"/>
              <a:buChar char="•"/>
            </a:pP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информировать население </a:t>
            </a:r>
            <a:r>
              <a:rPr lang="ru-RU" dirty="0"/>
              <a:t>о ходе реализации проекта на всех его этапах </a:t>
            </a:r>
            <a:r>
              <a:rPr lang="ru-RU" i="1" dirty="0"/>
              <a:t>(</a:t>
            </a:r>
            <a:r>
              <a:rPr lang="ru-RU" i="1" dirty="0" smtClean="0"/>
              <a:t>подготовка </a:t>
            </a:r>
            <a:r>
              <a:rPr lang="ru-RU" i="1" dirty="0"/>
              <a:t>фотоматериалов о текущем состоянии </a:t>
            </a:r>
            <a:r>
              <a:rPr lang="ru-RU" i="1" dirty="0" smtClean="0"/>
              <a:t>объекта)</a:t>
            </a:r>
            <a:endParaRPr lang="ru-RU" i="1" dirty="0"/>
          </a:p>
          <a:p>
            <a:pPr marL="109728" indent="0">
              <a:buNone/>
            </a:pP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участвовать в приеме работ и обеспечении сохранности объекта.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58409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235</TotalTime>
  <Words>293</Words>
  <Application>Microsoft Office PowerPoint</Application>
  <PresentationFormat>Широкоэкранный</PresentationFormat>
  <Paragraphs>39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Georgia</vt:lpstr>
      <vt:lpstr>Trebuchet MS</vt:lpstr>
      <vt:lpstr>Wingdings 2</vt:lpstr>
      <vt:lpstr>Городская</vt:lpstr>
      <vt:lpstr>  Инициативная группа жителей </vt:lpstr>
      <vt:lpstr>Презентация PowerPoint</vt:lpstr>
      <vt:lpstr>Примерный состав инициативной группы: </vt:lpstr>
      <vt:lpstr>Задачи инициативной группы: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</dc:creator>
  <cp:lastModifiedBy>Hilal</cp:lastModifiedBy>
  <cp:revision>20</cp:revision>
  <dcterms:created xsi:type="dcterms:W3CDTF">2021-03-02T12:05:11Z</dcterms:created>
  <dcterms:modified xsi:type="dcterms:W3CDTF">2021-03-12T10:12:59Z</dcterms:modified>
</cp:coreProperties>
</file>