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9" r:id="rId7"/>
    <p:sldId id="270" r:id="rId8"/>
    <p:sldId id="267" r:id="rId9"/>
    <p:sldId id="271" r:id="rId10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800"/>
    <a:srgbClr val="0056A4"/>
    <a:srgbClr val="0069B4"/>
    <a:srgbClr val="E87A6F"/>
    <a:srgbClr val="E84340"/>
    <a:srgbClr val="EE7203"/>
    <a:srgbClr val="41A1DA"/>
    <a:srgbClr val="9B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450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3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8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9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1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7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4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1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3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4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9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9238-B4D6-4EC6-ADE6-9487A6607398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6C78-1540-4A64-AB4A-5E3531E915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4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3.png"/><Relationship Id="rId7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hyperlink" Target="mailto:centr_grajdan@kipu-rc.ru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969" y="0"/>
            <a:ext cx="6293032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8240" cy="5143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122" y="3506373"/>
            <a:ext cx="2979468" cy="1037509"/>
          </a:xfrm>
        </p:spPr>
        <p:txBody>
          <a:bodyPr>
            <a:noAutofit/>
          </a:bodyPr>
          <a:lstStyle/>
          <a:p>
            <a:pPr algn="l"/>
            <a:endParaRPr lang="ru-RU" dirty="0">
              <a:solidFill>
                <a:schemeClr val="bg1"/>
              </a:solidFill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" y="394126"/>
            <a:ext cx="2107410" cy="2272018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34122" y="4289869"/>
            <a:ext cx="2979468" cy="8039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7581" y="1038497"/>
            <a:ext cx="5447211" cy="196207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4100" i="1" spc="49" dirty="0">
              <a:cs typeface="Arial"/>
            </a:endParaRPr>
          </a:p>
          <a:p>
            <a:pPr algn="ctr"/>
            <a:r>
              <a:rPr lang="ru-RU" sz="4100" i="1" spc="49" dirty="0">
                <a:cs typeface="Arial"/>
              </a:rPr>
              <a:t>выявление мнений граждан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5" y="4165279"/>
            <a:ext cx="1444755" cy="97155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3825" y="3241880"/>
            <a:ext cx="3305175" cy="120802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5000" b="1" i="1" spc="49" dirty="0">
                <a:cs typeface="Arial"/>
              </a:rPr>
              <a:t>Опрос</a:t>
            </a:r>
          </a:p>
          <a:p>
            <a:pPr algn="ctr"/>
            <a:r>
              <a:rPr lang="ru-RU" sz="1200" b="1" i="1" spc="49" dirty="0">
                <a:cs typeface="Arial"/>
              </a:rPr>
              <a:t>Научный сотрудник Центра изучения гражданских инициатив Макуха Ю.Н.</a:t>
            </a:r>
          </a:p>
        </p:txBody>
      </p:sp>
    </p:spTree>
    <p:extLst>
      <p:ext uri="{BB962C8B-B14F-4D97-AF65-F5344CB8AC3E}">
        <p14:creationId xmlns:p14="http://schemas.microsoft.com/office/powerpoint/2010/main" val="340246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8240" cy="5143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122" y="3506373"/>
            <a:ext cx="2979468" cy="1037509"/>
          </a:xfrm>
        </p:spPr>
        <p:txBody>
          <a:bodyPr>
            <a:noAutofit/>
          </a:bodyPr>
          <a:lstStyle/>
          <a:p>
            <a:pPr algn="l"/>
            <a:endParaRPr lang="ru-RU" dirty="0">
              <a:solidFill>
                <a:schemeClr val="bg1"/>
              </a:solidFill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" y="394126"/>
            <a:ext cx="2107410" cy="2272018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34122" y="4289869"/>
            <a:ext cx="2979468" cy="8039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9012" y="3006456"/>
            <a:ext cx="3167394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000" b="1" i="1" spc="-19" dirty="0">
                <a:cs typeface="Arial" panose="020B0604020202020204" pitchFamily="34" charset="0"/>
              </a:rPr>
              <a:t>На каком этапе проводится опрос?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03812" y="378726"/>
            <a:ext cx="5619466" cy="233140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100" dirty="0"/>
              <a:t>На этапе подготовки общественного собрания </a:t>
            </a:r>
            <a:r>
              <a:rPr lang="ru-RU" sz="2100" b="1" dirty="0">
                <a:solidFill>
                  <a:srgbClr val="0056A4"/>
                </a:solidFill>
              </a:rPr>
              <a:t>главе муниципального образования </a:t>
            </a:r>
            <a:r>
              <a:rPr lang="ru-RU" sz="2100" dirty="0"/>
              <a:t>необходимо провести опрос среди жителей населенного пункта с целью изучения мнений о наиболее актуальных проблемах населенного пункта и определить основные направления подготовки проектов</a:t>
            </a:r>
          </a:p>
        </p:txBody>
      </p:sp>
      <p:pic>
        <p:nvPicPr>
          <p:cNvPr id="16" name="Рисунок 15" descr="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0896" y="3050275"/>
            <a:ext cx="2882407" cy="1914098"/>
          </a:xfrm>
          <a:prstGeom prst="rect">
            <a:avLst/>
          </a:prstGeom>
        </p:spPr>
      </p:pic>
      <p:pic>
        <p:nvPicPr>
          <p:cNvPr id="14" name="Рисунок 13" descr="stu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7181" y="2671549"/>
            <a:ext cx="3098792" cy="22030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5" y="4165279"/>
            <a:ext cx="1444755" cy="97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6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8240" cy="5143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122" y="3506373"/>
            <a:ext cx="2979468" cy="1037509"/>
          </a:xfrm>
        </p:spPr>
        <p:txBody>
          <a:bodyPr>
            <a:noAutofit/>
          </a:bodyPr>
          <a:lstStyle/>
          <a:p>
            <a:pPr algn="l"/>
            <a:endParaRPr lang="ru-RU" dirty="0">
              <a:solidFill>
                <a:schemeClr val="bg1"/>
              </a:solidFill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" y="394126"/>
            <a:ext cx="2107410" cy="2272018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34122" y="4289869"/>
            <a:ext cx="2979468" cy="8039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12" y="378725"/>
            <a:ext cx="5619466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075" y="2873391"/>
            <a:ext cx="2661314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000" b="1" i="1" spc="-19" dirty="0">
                <a:cs typeface="Arial" panose="020B0604020202020204" pitchFamily="34" charset="0"/>
              </a:rPr>
              <a:t>Образец оформления опросного листа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rcRect l="1610" t="2237" r="2668" b="4698"/>
          <a:stretch>
            <a:fillRect/>
          </a:stretch>
        </p:blipFill>
        <p:spPr>
          <a:xfrm>
            <a:off x="2978625" y="368490"/>
            <a:ext cx="2937680" cy="42581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Рисунок 17" descr="D:\МОЁ\ЦЕНТР\картинки к методичке\Опросный лист 20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46" y="337782"/>
            <a:ext cx="3156045" cy="441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5" y="4165279"/>
            <a:ext cx="1444755" cy="97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6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8240" cy="5143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122" y="3506373"/>
            <a:ext cx="2979468" cy="1037509"/>
          </a:xfrm>
        </p:spPr>
        <p:txBody>
          <a:bodyPr>
            <a:noAutofit/>
          </a:bodyPr>
          <a:lstStyle/>
          <a:p>
            <a:pPr algn="l"/>
            <a:endParaRPr lang="ru-RU" dirty="0">
              <a:solidFill>
                <a:schemeClr val="bg1"/>
              </a:solidFill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" y="394126"/>
            <a:ext cx="2107410" cy="2272018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34122" y="4289869"/>
            <a:ext cx="2979468" cy="8039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12" y="378725"/>
            <a:ext cx="5619466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075" y="2975749"/>
            <a:ext cx="2661314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3000" b="1" spc="-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5" y="4165279"/>
            <a:ext cx="1444755" cy="9715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7185" y="3260836"/>
            <a:ext cx="2729552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000" b="1" i="1" spc="-19" dirty="0">
                <a:cs typeface="Arial" panose="020B0604020202020204" pitchFamily="34" charset="0"/>
              </a:rPr>
              <a:t>Кто проводит</a:t>
            </a:r>
          </a:p>
          <a:p>
            <a:pPr algn="ctr"/>
            <a:r>
              <a:rPr lang="ru-RU" sz="3000" b="1" i="1" spc="-19" dirty="0">
                <a:cs typeface="Arial" panose="020B0604020202020204" pitchFamily="34" charset="0"/>
              </a:rPr>
              <a:t>опрос?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99096" y="163774"/>
            <a:ext cx="5947012" cy="29777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100" dirty="0"/>
              <a:t>Ответственным за организацию опроса является </a:t>
            </a:r>
            <a:r>
              <a:rPr lang="ru-RU" sz="2100" b="1" dirty="0"/>
              <a:t>глава муниципального образования</a:t>
            </a:r>
            <a:r>
              <a:rPr lang="ru-RU" sz="2100" dirty="0"/>
              <a:t>.</a:t>
            </a:r>
          </a:p>
          <a:p>
            <a:pPr algn="ctr"/>
            <a:r>
              <a:rPr lang="ru-RU" sz="2100" dirty="0"/>
              <a:t>    В структуре администрации создается рабочая группа, которая под руководством главы муниципального образования осуществляет непосредственную работу по организации опроса, а именно:</a:t>
            </a:r>
          </a:p>
          <a:p>
            <a:endParaRPr lang="ru-RU" sz="2100" dirty="0"/>
          </a:p>
          <a:p>
            <a:endParaRPr lang="ru-RU" sz="2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51667" y="2348223"/>
            <a:ext cx="5056496" cy="233140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100" b="1" dirty="0">
                <a:solidFill>
                  <a:srgbClr val="0069B4"/>
                </a:solidFill>
              </a:rPr>
              <a:t>изготовление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>
                <a:solidFill>
                  <a:srgbClr val="0069B4"/>
                </a:solidFill>
              </a:rPr>
              <a:t>распространение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>
                <a:solidFill>
                  <a:srgbClr val="0069B4"/>
                </a:solidFill>
              </a:rPr>
              <a:t>сбор  опросных листов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>
                <a:solidFill>
                  <a:srgbClr val="0069B4"/>
                </a:solidFill>
              </a:rPr>
              <a:t>обработка информации, изложенной в опросных листах</a:t>
            </a:r>
          </a:p>
          <a:p>
            <a:pPr>
              <a:buFont typeface="Wingdings" pitchFamily="2" charset="2"/>
              <a:buChar char="ü"/>
            </a:pPr>
            <a:r>
              <a:rPr lang="ru-RU" sz="2100" b="1" dirty="0">
                <a:solidFill>
                  <a:srgbClr val="0069B4"/>
                </a:solidFill>
              </a:rPr>
              <a:t>обобщение и систематизацию полученной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340246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8240" cy="5143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122" y="3506373"/>
            <a:ext cx="2979468" cy="1037509"/>
          </a:xfrm>
        </p:spPr>
        <p:txBody>
          <a:bodyPr>
            <a:noAutofit/>
          </a:bodyPr>
          <a:lstStyle/>
          <a:p>
            <a:pPr algn="l"/>
            <a:endParaRPr lang="ru-RU" dirty="0">
              <a:solidFill>
                <a:schemeClr val="bg1"/>
              </a:solidFill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" y="394126"/>
            <a:ext cx="2107410" cy="2272018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34122" y="4289869"/>
            <a:ext cx="2979468" cy="8039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12" y="378725"/>
            <a:ext cx="5619466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075" y="2975749"/>
            <a:ext cx="2661314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000" b="1" i="1" spc="-19" dirty="0">
                <a:cs typeface="Arial" panose="020B0604020202020204" pitchFamily="34" charset="0"/>
              </a:rPr>
              <a:t>Как провести опрос?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5" y="4165279"/>
            <a:ext cx="1444755" cy="9715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7185" y="3260835"/>
            <a:ext cx="272955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3000" b="1" spc="-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99096" y="163774"/>
            <a:ext cx="5947012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100" dirty="0"/>
          </a:p>
          <a:p>
            <a:endParaRPr lang="ru-RU" sz="2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25839" y="1956337"/>
            <a:ext cx="5056496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36878" y="368489"/>
            <a:ext cx="5506872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62869" y="122830"/>
            <a:ext cx="5824182" cy="440889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500" dirty="0"/>
              <a:t>Наиболее эффективный, экономичный  и доступный способ проведения опроса - привлечение к помощи </a:t>
            </a:r>
          </a:p>
          <a:p>
            <a:r>
              <a:rPr lang="ru-RU" sz="1800" b="1" dirty="0">
                <a:solidFill>
                  <a:srgbClr val="0056A4"/>
                </a:solidFill>
              </a:rPr>
              <a:t>руководителей образовательных учреждений </a:t>
            </a:r>
            <a:r>
              <a:rPr lang="ru-RU" sz="1500" dirty="0"/>
              <a:t>и </a:t>
            </a:r>
            <a:r>
              <a:rPr lang="ru-RU" sz="1800" b="1" dirty="0">
                <a:solidFill>
                  <a:srgbClr val="0056A4"/>
                </a:solidFill>
              </a:rPr>
              <a:t>производственных  организаций.</a:t>
            </a:r>
          </a:p>
          <a:p>
            <a:r>
              <a:rPr lang="ru-RU" sz="1500" dirty="0"/>
              <a:t>  Подготовленные бланки опросного листа передаются руководителям учебных заведений и производственных организаций. </a:t>
            </a:r>
          </a:p>
          <a:p>
            <a:r>
              <a:rPr lang="ru-RU" sz="1500" dirty="0"/>
              <a:t>    Школьная администрация распространяет бланки опросных листов среди учеников, которые относят их домой и на следующий день возвращают заполненными взрослыми членами семьи. </a:t>
            </a:r>
          </a:p>
          <a:p>
            <a:r>
              <a:rPr lang="ru-RU" sz="1500" dirty="0"/>
              <a:t>   Работники производственных организаций заполняют опросные листы на месте. </a:t>
            </a:r>
          </a:p>
          <a:p>
            <a:endParaRPr lang="ru-RU" sz="1500" dirty="0"/>
          </a:p>
          <a:p>
            <a:endParaRPr lang="ru-RU" sz="1500" dirty="0"/>
          </a:p>
          <a:p>
            <a:pPr algn="ctr"/>
            <a:r>
              <a:rPr lang="ru-RU" sz="2100" b="1" dirty="0">
                <a:solidFill>
                  <a:srgbClr val="0056A4"/>
                </a:solidFill>
              </a:rPr>
              <a:t>Рекомендуется завершить всю работу по распространению и сбору опросных листов в течение 7 дней. </a:t>
            </a:r>
          </a:p>
        </p:txBody>
      </p:sp>
    </p:spTree>
    <p:extLst>
      <p:ext uri="{BB962C8B-B14F-4D97-AF65-F5344CB8AC3E}">
        <p14:creationId xmlns:p14="http://schemas.microsoft.com/office/powerpoint/2010/main" val="340246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8240" cy="5143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122" y="3506373"/>
            <a:ext cx="2979468" cy="1037509"/>
          </a:xfrm>
        </p:spPr>
        <p:txBody>
          <a:bodyPr>
            <a:noAutofit/>
          </a:bodyPr>
          <a:lstStyle/>
          <a:p>
            <a:pPr algn="l"/>
            <a:endParaRPr lang="ru-RU" dirty="0">
              <a:solidFill>
                <a:schemeClr val="bg1"/>
              </a:solidFill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" y="394126"/>
            <a:ext cx="2107410" cy="2272018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34122" y="4289869"/>
            <a:ext cx="2979468" cy="8039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12" y="378725"/>
            <a:ext cx="5619466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075" y="2975749"/>
            <a:ext cx="2661314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000" b="1" i="1" spc="-19" dirty="0">
                <a:cs typeface="Arial" panose="020B0604020202020204" pitchFamily="34" charset="0"/>
              </a:rPr>
              <a:t>Алгоритм проведения опроса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5" y="4165279"/>
            <a:ext cx="1444755" cy="9715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7185" y="3260835"/>
            <a:ext cx="272955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3000" b="1" spc="-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99096" y="163774"/>
            <a:ext cx="5947012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100" dirty="0"/>
          </a:p>
          <a:p>
            <a:endParaRPr lang="ru-RU" sz="2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25839" y="1956337"/>
            <a:ext cx="5056496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36878" y="368489"/>
            <a:ext cx="5506872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62869" y="122830"/>
            <a:ext cx="5824182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1800" b="1" dirty="0">
              <a:solidFill>
                <a:srgbClr val="0056A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22172" y="2462442"/>
            <a:ext cx="592182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800" spc="-53" dirty="0"/>
              <a:t>. 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971800" y="315686"/>
            <a:ext cx="5987143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264319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500" dirty="0">
                <a:ea typeface="Calibri" pitchFamily="34" charset="0"/>
                <a:cs typeface="Times New Roman" pitchFamily="18" charset="0"/>
              </a:rPr>
              <a:t>Формирование при администрации МО рабочей группы для проведения опроса</a:t>
            </a:r>
            <a:r>
              <a:rPr lang="ru-RU" sz="9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82685" y="620486"/>
            <a:ext cx="5965372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264319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500" dirty="0">
              <a:ea typeface="Calibri" pitchFamily="34" charset="0"/>
              <a:cs typeface="Times New Roman" pitchFamily="18" charset="0"/>
            </a:endParaRPr>
          </a:p>
          <a:p>
            <a:pPr indent="264319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ea typeface="Calibri" pitchFamily="34" charset="0"/>
                <a:cs typeface="Times New Roman" pitchFamily="18" charset="0"/>
              </a:rPr>
              <a:t>2. Подготовка бланков опросных листов, передача их уполномоченным на проведение опроса лицам.</a:t>
            </a:r>
            <a:endParaRPr lang="ru-RU" sz="1500" dirty="0"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69772" y="1110343"/>
            <a:ext cx="5671457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264319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9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indent="264319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indent="264319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ea typeface="Calibri" pitchFamily="34" charset="0"/>
                <a:cs typeface="Times New Roman" pitchFamily="18" charset="0"/>
              </a:rPr>
              <a:t>3. Сбор и анализ заполненных бланков.</a:t>
            </a:r>
            <a:endParaRPr lang="ru-RU" sz="1500" dirty="0"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04458" y="1550587"/>
            <a:ext cx="5987143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dirty="0"/>
          </a:p>
          <a:p>
            <a:pPr algn="ctr"/>
            <a:r>
              <a:rPr lang="ru-RU" sz="1500" dirty="0"/>
              <a:t>4. Подготовка информационной справки (аналитической ведомости) о наиболее актуальных проблемах поселения, озвученных жителями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189514" y="2275114"/>
            <a:ext cx="5954486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264319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ea typeface="Calibri" pitchFamily="34" charset="0"/>
                <a:cs typeface="Times New Roman" pitchFamily="18" charset="0"/>
              </a:rPr>
              <a:t>5. Подготовка программы предварительного собрания с целью обсуждения наиболее актуальных направлений разработки проектов инициативного </a:t>
            </a:r>
            <a:r>
              <a:rPr lang="ru-RU" sz="1500" dirty="0" err="1">
                <a:ea typeface="Calibri" pitchFamily="34" charset="0"/>
                <a:cs typeface="Times New Roman" pitchFamily="18" charset="0"/>
              </a:rPr>
              <a:t>бюджетирования</a:t>
            </a:r>
            <a:r>
              <a:rPr lang="ru-RU" sz="1500" dirty="0">
                <a:ea typeface="Calibri" pitchFamily="34" charset="0"/>
                <a:cs typeface="Times New Roman" pitchFamily="18" charset="0"/>
              </a:rPr>
              <a:t> и формирования инициативных групп. </a:t>
            </a:r>
            <a:endParaRPr lang="ru-RU" sz="1500" dirty="0"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609974" y="3357655"/>
            <a:ext cx="5419725" cy="131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202406" algn="just"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</a:pPr>
            <a:r>
              <a:rPr lang="ru-RU" sz="2700" b="1" dirty="0">
                <a:solidFill>
                  <a:srgbClr val="F8A8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Важно!</a:t>
            </a:r>
            <a:r>
              <a:rPr lang="ru-RU" sz="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К заявке проекта инициативного </a:t>
            </a:r>
            <a:r>
              <a:rPr lang="ru-RU" sz="1800" b="1" dirty="0" err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бюджетирования</a:t>
            </a:r>
            <a:r>
              <a:rPr lang="ru-RU" sz="18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необходимо приложить все отсканированные опросные листы. Рекомендуем заполнить аналитическую ведомость</a:t>
            </a:r>
            <a:r>
              <a:rPr lang="ru-RU" sz="1800" b="1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lang="ru-RU" sz="18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6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8240" cy="5143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122" y="3506373"/>
            <a:ext cx="2979468" cy="1037509"/>
          </a:xfrm>
        </p:spPr>
        <p:txBody>
          <a:bodyPr>
            <a:noAutofit/>
          </a:bodyPr>
          <a:lstStyle/>
          <a:p>
            <a:pPr algn="l"/>
            <a:endParaRPr lang="ru-RU" dirty="0">
              <a:solidFill>
                <a:schemeClr val="bg1"/>
              </a:solidFill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" y="394126"/>
            <a:ext cx="2107410" cy="2272018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34122" y="4289869"/>
            <a:ext cx="2979468" cy="8039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12" y="378725"/>
            <a:ext cx="5619466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075" y="2975749"/>
            <a:ext cx="2860668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3000" b="1" i="1" spc="-19" dirty="0">
                <a:cs typeface="Arial" panose="020B0604020202020204" pitchFamily="34" charset="0"/>
              </a:rPr>
              <a:t>Образец аналитической ведомости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7185" y="3260835"/>
            <a:ext cx="272955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3000" b="1" spc="-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99096" y="163774"/>
            <a:ext cx="5947012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100" dirty="0"/>
          </a:p>
          <a:p>
            <a:endParaRPr lang="ru-RU" sz="2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36878" y="368489"/>
            <a:ext cx="5506872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62869" y="122830"/>
            <a:ext cx="5824182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1800" b="1" dirty="0">
              <a:solidFill>
                <a:srgbClr val="0056A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22172" y="2462442"/>
            <a:ext cx="5921828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800" spc="-53" dirty="0"/>
              <a:t>. </a:t>
            </a:r>
          </a:p>
        </p:txBody>
      </p:sp>
      <p:pic>
        <p:nvPicPr>
          <p:cNvPr id="21" name="Рисунок 20" descr="D:\МОЁ\ЦЕНТР\картинки к методичке\Аналитическая ведомость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b="26330"/>
          <a:stretch/>
        </p:blipFill>
        <p:spPr bwMode="auto">
          <a:xfrm>
            <a:off x="4005943" y="0"/>
            <a:ext cx="4397828" cy="5143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5" y="4165279"/>
            <a:ext cx="1444755" cy="97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6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8240" cy="5143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122" y="3506373"/>
            <a:ext cx="2979468" cy="1037509"/>
          </a:xfrm>
        </p:spPr>
        <p:txBody>
          <a:bodyPr>
            <a:noAutofit/>
          </a:bodyPr>
          <a:lstStyle/>
          <a:p>
            <a:pPr algn="l"/>
            <a:endParaRPr lang="ru-RU" dirty="0">
              <a:solidFill>
                <a:schemeClr val="bg1"/>
              </a:solidFill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" y="394126"/>
            <a:ext cx="2107410" cy="2272018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34122" y="4289869"/>
            <a:ext cx="2979468" cy="8039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12" y="378725"/>
            <a:ext cx="5619466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075" y="2743200"/>
            <a:ext cx="2661314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100" b="1" i="1" spc="-19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жителей, </a:t>
            </a:r>
          </a:p>
          <a:p>
            <a:r>
              <a:rPr lang="ru-RU" sz="2100" b="1" i="1" spc="-19" dirty="0">
                <a:latin typeface="Arial" panose="020B0604020202020204" pitchFamily="34" charset="0"/>
                <a:cs typeface="Arial" panose="020B0604020202020204" pitchFamily="34" charset="0"/>
              </a:rPr>
              <a:t>которых необходимо опросить</a:t>
            </a:r>
          </a:p>
          <a:p>
            <a:r>
              <a:rPr lang="ru-RU" sz="2100" b="1" i="1" spc="-19" dirty="0">
                <a:latin typeface="Arial" panose="020B0604020202020204" pitchFamily="34" charset="0"/>
                <a:cs typeface="Arial" panose="020B0604020202020204" pitchFamily="34" charset="0"/>
              </a:rPr>
              <a:t>(объем выборки)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5" y="4165279"/>
            <a:ext cx="1444755" cy="9715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7185" y="3260835"/>
            <a:ext cx="272955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3000" b="1" spc="-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99096" y="163774"/>
            <a:ext cx="5947012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100" dirty="0"/>
          </a:p>
          <a:p>
            <a:endParaRPr lang="ru-RU" sz="2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25839" y="1956337"/>
            <a:ext cx="5056496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09950" y="-1"/>
            <a:ext cx="5600700" cy="49936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000" dirty="0"/>
          </a:p>
          <a:p>
            <a:r>
              <a:rPr lang="ru-RU" sz="2000" dirty="0"/>
              <a:t>Число опрашиваемых определяется численностью населения муниципального образования. </a:t>
            </a:r>
          </a:p>
          <a:p>
            <a:endParaRPr lang="ru-RU" sz="2000" dirty="0"/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В больших населенных пунктах с населением </a:t>
            </a:r>
            <a:r>
              <a:rPr lang="ru-RU" sz="2000" b="1" dirty="0">
                <a:solidFill>
                  <a:srgbClr val="F8A800"/>
                </a:solidFill>
              </a:rPr>
              <a:t>более 10 тысяч человек</a:t>
            </a:r>
            <a:r>
              <a:rPr lang="ru-RU" sz="2000" dirty="0"/>
              <a:t> выборка может составлять </a:t>
            </a:r>
            <a:r>
              <a:rPr lang="ru-RU" sz="2000" b="1" dirty="0">
                <a:solidFill>
                  <a:srgbClr val="F8A800"/>
                </a:solidFill>
              </a:rPr>
              <a:t>от 5 до 10 % ( от 500 до 1000 человек)</a:t>
            </a:r>
          </a:p>
          <a:p>
            <a:pPr>
              <a:buFont typeface="Wingdings" pitchFamily="2" charset="2"/>
              <a:buChar char="ü"/>
            </a:pPr>
            <a:endParaRPr lang="ru-RU" sz="2000" dirty="0"/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В населенных пунктах </a:t>
            </a:r>
            <a:r>
              <a:rPr lang="ru-RU" sz="2000" dirty="0">
                <a:solidFill>
                  <a:srgbClr val="F8A800"/>
                </a:solidFill>
              </a:rPr>
              <a:t>с </a:t>
            </a:r>
            <a:r>
              <a:rPr lang="ru-RU" sz="2000" b="1" dirty="0">
                <a:solidFill>
                  <a:srgbClr val="F8A800"/>
                </a:solidFill>
              </a:rPr>
              <a:t>численностью менее 5 тысяч </a:t>
            </a:r>
            <a:r>
              <a:rPr lang="ru-RU" sz="2000" dirty="0"/>
              <a:t>выборка должна составлять </a:t>
            </a:r>
            <a:r>
              <a:rPr lang="ru-RU" sz="2000" b="1" dirty="0">
                <a:solidFill>
                  <a:srgbClr val="F8A800"/>
                </a:solidFill>
              </a:rPr>
              <a:t>от 15 – до 20 % населения. </a:t>
            </a:r>
          </a:p>
          <a:p>
            <a:endParaRPr lang="ru-RU" sz="2000" dirty="0"/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В населенных пунктах с </a:t>
            </a:r>
            <a:r>
              <a:rPr lang="ru-RU" sz="2000" b="1" dirty="0">
                <a:solidFill>
                  <a:srgbClr val="F8A800"/>
                </a:solidFill>
              </a:rPr>
              <a:t>численностью менее 1000 человек</a:t>
            </a:r>
            <a:r>
              <a:rPr lang="ru-RU" sz="2000" dirty="0"/>
              <a:t>, рекомендуется охватить опросом</a:t>
            </a:r>
            <a:r>
              <a:rPr lang="ru-RU" sz="2000" b="1" dirty="0">
                <a:solidFill>
                  <a:srgbClr val="F8A800"/>
                </a:solidFill>
              </a:rPr>
              <a:t> все взрослое население</a:t>
            </a:r>
            <a:r>
              <a:rPr lang="ru-RU" sz="2000" b="1" dirty="0">
                <a:solidFill>
                  <a:srgbClr val="0056A4"/>
                </a:solidFill>
              </a:rPr>
              <a:t> </a:t>
            </a:r>
            <a:r>
              <a:rPr lang="ru-RU" sz="2000" dirty="0"/>
              <a:t>поселка.</a:t>
            </a:r>
          </a:p>
        </p:txBody>
      </p:sp>
    </p:spTree>
    <p:extLst>
      <p:ext uri="{BB962C8B-B14F-4D97-AF65-F5344CB8AC3E}">
        <p14:creationId xmlns:p14="http://schemas.microsoft.com/office/powerpoint/2010/main" val="3402462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8240" cy="5143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122" y="3506373"/>
            <a:ext cx="2979468" cy="1037509"/>
          </a:xfrm>
        </p:spPr>
        <p:txBody>
          <a:bodyPr>
            <a:noAutofit/>
          </a:bodyPr>
          <a:lstStyle/>
          <a:p>
            <a:pPr algn="l"/>
            <a:endParaRPr lang="ru-RU" dirty="0">
              <a:solidFill>
                <a:schemeClr val="bg1"/>
              </a:solidFill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" y="394126"/>
            <a:ext cx="2107410" cy="2272018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34122" y="4289869"/>
            <a:ext cx="2979468" cy="8039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12" y="378725"/>
            <a:ext cx="5619466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1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075" y="2743200"/>
            <a:ext cx="2661314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4200" b="1" i="1" spc="-19" dirty="0">
                <a:cs typeface="Arial" panose="020B0604020202020204" pitchFamily="34" charset="0"/>
              </a:rPr>
              <a:t>Спасибо за внимание!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5" y="4165279"/>
            <a:ext cx="1444755" cy="9715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7185" y="3260835"/>
            <a:ext cx="2729552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3000" b="1" spc="-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46721" y="125674"/>
            <a:ext cx="5947012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100" dirty="0"/>
          </a:p>
          <a:p>
            <a:endParaRPr lang="ru-RU" sz="2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25839" y="1956337"/>
            <a:ext cx="5056496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09950" y="-1"/>
            <a:ext cx="5600700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96692" y="674786"/>
            <a:ext cx="554725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Контакты Центра изучения гражданских инициатив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14700" y="1040368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Телефон:</a:t>
            </a:r>
            <a:r>
              <a:rPr lang="ru-RU" dirty="0"/>
              <a:t> +7-978-624-40-76 </a:t>
            </a:r>
          </a:p>
          <a:p>
            <a:pPr>
              <a:lnSpc>
                <a:spcPct val="150000"/>
              </a:lnSpc>
            </a:pPr>
            <a:r>
              <a:rPr lang="ru-RU" dirty="0"/>
              <a:t>                   +7 (3652) 78-80-82</a:t>
            </a:r>
          </a:p>
          <a:p>
            <a:pPr>
              <a:lnSpc>
                <a:spcPct val="150000"/>
              </a:lnSpc>
            </a:pP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08778" y="1621051"/>
            <a:ext cx="371704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Электронная почта:</a:t>
            </a:r>
            <a:r>
              <a:rPr lang="en-US" b="1" dirty="0"/>
              <a:t> </a:t>
            </a:r>
            <a:r>
              <a:rPr lang="en-US" b="1" dirty="0" err="1">
                <a:hlinkClick r:id="rId5"/>
              </a:rPr>
              <a:t>centr</a:t>
            </a:r>
            <a:r>
              <a:rPr lang="ru-RU" b="1" dirty="0">
                <a:hlinkClick r:id="rId5"/>
              </a:rPr>
              <a:t>_</a:t>
            </a:r>
            <a:r>
              <a:rPr lang="en-US" b="1" dirty="0" err="1">
                <a:hlinkClick r:id="rId5"/>
              </a:rPr>
              <a:t>grajdan</a:t>
            </a:r>
            <a:r>
              <a:rPr lang="ru-RU" b="1" dirty="0">
                <a:hlinkClick r:id="rId5"/>
              </a:rPr>
              <a:t>@</a:t>
            </a:r>
            <a:r>
              <a:rPr lang="en-US" b="1" dirty="0" err="1">
                <a:hlinkClick r:id="rId5"/>
              </a:rPr>
              <a:t>kipu</a:t>
            </a:r>
            <a:r>
              <a:rPr lang="ru-RU" b="1" dirty="0">
                <a:hlinkClick r:id="rId5"/>
              </a:rPr>
              <a:t>-</a:t>
            </a:r>
            <a:r>
              <a:rPr lang="en-US" b="1" dirty="0" err="1">
                <a:hlinkClick r:id="rId5"/>
              </a:rPr>
              <a:t>rc</a:t>
            </a:r>
            <a:r>
              <a:rPr lang="ru-RU" b="1" dirty="0">
                <a:hlinkClick r:id="rId5"/>
              </a:rPr>
              <a:t>.</a:t>
            </a:r>
            <a:r>
              <a:rPr lang="en-US" b="1" dirty="0" err="1">
                <a:hlinkClick r:id="rId5"/>
              </a:rPr>
              <a:t>ru</a:t>
            </a:r>
            <a:r>
              <a:rPr lang="en-US" b="1" dirty="0">
                <a:hlinkClick r:id="rId5"/>
              </a:rPr>
              <a:t> </a:t>
            </a:r>
            <a:endParaRPr lang="ru-RU" b="1" dirty="0"/>
          </a:p>
        </p:txBody>
      </p:sp>
      <p:pic>
        <p:nvPicPr>
          <p:cNvPr id="22" name="Рисунок 21" descr="http://qrcoder.ru/code/?https%3A%2F%2Fvk.com%2Fcentr_izuch_grazhdans_initsiativ&amp;4&amp;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885" r="3540" b="7081"/>
          <a:stretch/>
        </p:blipFill>
        <p:spPr bwMode="auto">
          <a:xfrm>
            <a:off x="7628616" y="2743199"/>
            <a:ext cx="1201059" cy="1219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686676" y="2114549"/>
            <a:ext cx="106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Группа в</a:t>
            </a:r>
          </a:p>
          <a:p>
            <a:pPr>
              <a:lnSpc>
                <a:spcPct val="150000"/>
              </a:lnSpc>
            </a:pP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ВКонтакте</a:t>
            </a:r>
            <a:endParaRPr lang="ru-RU" dirty="0"/>
          </a:p>
        </p:txBody>
      </p:sp>
      <p:pic>
        <p:nvPicPr>
          <p:cNvPr id="24" name="Рисунок 23" descr="http://qrcoder.ru/code/?https%3A%2F%2Fm.ok.ru%2Fdk%3Fst.cmd%3DaltGroupMain%26st.groupId%3D59294494359577%26_prevCmd%3DuserAltGroups%26tkn%3D1276%26_aid%3DgroupOwnShowcase&amp;4&amp;0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4808" r="1" b="5770"/>
          <a:stretch/>
        </p:blipFill>
        <p:spPr bwMode="auto">
          <a:xfrm>
            <a:off x="3524250" y="2809876"/>
            <a:ext cx="1162049" cy="1142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362325" y="2152650"/>
            <a:ext cx="1447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   Группа в Одноклассниках</a:t>
            </a:r>
          </a:p>
        </p:txBody>
      </p:sp>
      <p:pic>
        <p:nvPicPr>
          <p:cNvPr id="26" name="Рисунок 25" descr="http://qrcoder.ru/code/?https%3A%2F%2Fwww.instagram.com%2Fcent.rcrimea%2F&amp;4&amp;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t="1771" r="4424" b="7965"/>
          <a:stretch/>
        </p:blipFill>
        <p:spPr bwMode="auto">
          <a:xfrm>
            <a:off x="4895851" y="2724150"/>
            <a:ext cx="1266824" cy="1257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95875" y="2124075"/>
            <a:ext cx="1447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Группа в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Instagram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 </a:t>
            </a:r>
          </a:p>
        </p:txBody>
      </p:sp>
      <p:pic>
        <p:nvPicPr>
          <p:cNvPr id="28" name="Рисунок 27" descr="http://qrcoder.ru/code/?https%3A%2F%2Fwww.facebook.com%2Fgroups%2Fcentr.izucheniya.grazhdanskih.initsiativ&amp;4&amp;0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" r="5310" b="7079"/>
          <a:stretch/>
        </p:blipFill>
        <p:spPr bwMode="auto">
          <a:xfrm>
            <a:off x="6189939" y="2762250"/>
            <a:ext cx="1230036" cy="1181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6305550" y="2143125"/>
            <a:ext cx="10477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Группа в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Facebook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2462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419</Words>
  <Application>Microsoft Office PowerPoint</Application>
  <PresentationFormat>Экран (16:9)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Natalia</cp:lastModifiedBy>
  <cp:revision>105</cp:revision>
  <dcterms:created xsi:type="dcterms:W3CDTF">2020-10-27T09:01:24Z</dcterms:created>
  <dcterms:modified xsi:type="dcterms:W3CDTF">2022-01-14T09:40:46Z</dcterms:modified>
</cp:coreProperties>
</file>